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0" r:id="rId3"/>
    <p:sldId id="263" r:id="rId4"/>
    <p:sldId id="271" r:id="rId5"/>
    <p:sldId id="272" r:id="rId6"/>
    <p:sldId id="281" r:id="rId7"/>
    <p:sldId id="266" r:id="rId8"/>
    <p:sldId id="264" r:id="rId9"/>
    <p:sldId id="282" r:id="rId10"/>
    <p:sldId id="274" r:id="rId11"/>
    <p:sldId id="273" r:id="rId12"/>
    <p:sldId id="275" r:id="rId13"/>
    <p:sldId id="276" r:id="rId14"/>
    <p:sldId id="283" r:id="rId15"/>
    <p:sldId id="267" r:id="rId16"/>
    <p:sldId id="280" r:id="rId17"/>
    <p:sldId id="262" r:id="rId18"/>
    <p:sldId id="270" r:id="rId19"/>
    <p:sldId id="268" r:id="rId20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2F528F"/>
    <a:srgbClr val="DBDBDB"/>
    <a:srgbClr val="1F9BD6"/>
    <a:srgbClr val="104553"/>
    <a:srgbClr val="C0C9E4"/>
    <a:srgbClr val="FFFFFF"/>
    <a:srgbClr val="1D9AD6"/>
    <a:srgbClr val="AFDE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73" autoAdjust="0"/>
    <p:restoredTop sz="93333" autoAdjust="0"/>
  </p:normalViewPr>
  <p:slideViewPr>
    <p:cSldViewPr snapToGrid="0">
      <p:cViewPr varScale="1">
        <p:scale>
          <a:sx n="84" d="100"/>
          <a:sy n="84" d="100"/>
        </p:scale>
        <p:origin x="372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6E1C152-751E-4E79-AB9A-861D5622B1E8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173B3A9-A40B-4E80-B463-1A7F6DDB7C6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35519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707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לכל אחד מהקבוצות להסביר מה היא ולמה בחרנו לבדוק אותה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52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לדבר על התוצאות ב – 2 שלבים, עד חיפוש 3 ואז עד חיפוש 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27619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לתקן גרמר של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64426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מה ההבדל בחיפושים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750314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מה ההבדל בחיפושים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284733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להסביר בקצרה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765767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להסביר את המעבר הלא ליניארי, לדלג על החלקים ההנדסיים יותר ואז להגיד בואו נתרכז במשימה הראשונה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716853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6370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להחליף ציטוטים בכותבים עם שנה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18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7043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לעבור על זה מהר – 2 דקות מקסימום, להתחיל מה עשו בקבוצה ומה שלי ואז מה המטרה הסופית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0848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להסביר את המעבר הלא ליניארי, לדלג על החלקים ההנדסיים יותר ואז להגיד בואו נתרכז במשימה הראשונה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48924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בדקה וחצי להסביר כל מקרה מ 5 הדוגמאות כדי לחדד את ההבדל בין המקרים</a:t>
            </a:r>
            <a:endParaRPr lang="en-US" dirty="0"/>
          </a:p>
          <a:p>
            <a:r>
              <a:rPr lang="he-IL" dirty="0"/>
              <a:t>זה השקף שאני יכול להוריד אם אין לי זמן – שקף לפני להגיד שאנחנו מחפשים משהו באמצע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1107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בחצי דקה לכל אחד – איך האלגוריתם פרסונליזציה של גוגל ושל ספוטיפי עובדים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69794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0492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81890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רק להראות שיש ריוונדל ואפשר להשתמש בו</a:t>
            </a:r>
            <a:endParaRPr lang="en-US" dirty="0"/>
          </a:p>
          <a:p>
            <a:r>
              <a:rPr lang="he-IL" dirty="0"/>
              <a:t>להראות את הצורה שבא אני מחפש – חיפוש למלה ואז להראות תוצאות עם כפתורים של רוונלטי או לא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97830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רק להראות שיש ריוונדל ואפשר להשתמש בו</a:t>
            </a:r>
            <a:endParaRPr lang="en-US" dirty="0"/>
          </a:p>
          <a:p>
            <a:r>
              <a:rPr lang="he-IL" dirty="0"/>
              <a:t>להראות את הצורה שבא אני מחפש – חיפוש למלה ואז להראות תוצאות עם כפתורים של רוונלטי או לא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3B3A9-A40B-4E80-B463-1A7F6DDB7C69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40726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A9F8A-4756-4E99-B7B9-5CDF7F8B9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2EBE7-5795-4F32-80D7-EF16609E43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92621-98F4-486E-9082-B943A1159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4026F-6344-43E0-9DA1-1272113A2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A476D-11B5-4DD4-BB81-B457F684E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1818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C957A-55D5-4D8C-A44B-9F8952FDD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71642B-A022-497A-88F5-B0E31E6B9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25EC9-B795-4EA0-AC52-0B415D3E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0B161-F4CA-412F-A6C6-84505AAB9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5CB18-3AA3-4691-B6E7-B481FB9D8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17222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CC68E9-302F-4D4C-8439-F09AC8EC52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7E5683-9776-44F0-9542-AF00CD730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BB374-93D8-46DA-84EB-8C1750B8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95019-9F1E-4A9E-A487-2FC4DDDF1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7229D-06B9-4E18-BF90-46B7B5494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58982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D2EB5-B0D5-4439-9236-AFA8E04D9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36D94-6676-461B-BBA4-57E0C4CF8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51469-255E-4D85-895C-D5217E020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A3C95-2095-42D1-865C-1F591DD86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BC049-5B1E-4072-84A7-4188607D3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57765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96776-1C89-4234-B1B7-47240C8A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085C03-7C32-48B4-B25D-29B12D803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98689-628D-47EE-99D7-DDA50440E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7FDE7-319F-4EFF-BD05-2AF21F128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BC1C8-983F-4ABD-9BC0-52BA52FCA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891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020C8-8EFB-411F-A212-E6EF25F6C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F8DEB-F36F-4620-AE6B-7A0B0385E1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06CD56-BE7B-4D82-AF18-B0399B7D2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4FC2D0-4823-43A1-8B7C-D96F59C5C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20304-B703-4842-9056-075E879F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37FE0-567B-4232-8C8B-A09736EAE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5570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EC4F1-E55A-478E-902D-79760066E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C60A1A-CB5F-47BE-BB09-28233AB01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268D26-2088-4D52-A772-004FBC2ED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92BB9-48CF-4298-89F5-2B2D5EE6CA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273240-F539-437C-B5F0-06F5C24F34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50E415-E32D-4D85-9799-18E1AB3CB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217B48-43E2-48C5-A6D3-89A60EEF0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FF887F-954C-4CB5-962E-E16ADDF4F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7768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A9656-31BD-469E-8EE5-AF491954A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E2C96-BD6A-4703-B9A5-60149B374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BAB083-2FD4-4B09-84FE-1437C1332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BBB943-2600-41A7-A6A5-58B855A12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77549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631966-F366-4664-A3C0-96CD27561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5384EC-9A87-4FF1-B85E-8C90B997C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2ADB1-D1D3-48AA-874E-438CE2C5D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52603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7D008-3E67-4007-BE51-9308769B3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EF8E3-A67E-4C32-B5E5-F0A178B3E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C8C46-77CC-4A7B-BE6D-278E8A03D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CD23F-AB2A-4314-A4D7-828ACCD30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FC4D0-4041-40D1-86D2-A894270B7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500BF8-0C53-4C0F-B221-790D22842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44381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3C251-FAB6-4FA3-8E5A-5AB1399D2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3A0DB5-AC72-4F87-AAF9-4C5D9FBD41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8E2A4-5750-4F67-B71F-56C4CCC24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595769-613A-4FA1-A3D1-AE8D0A7E9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75D60-ACED-40C6-A834-015A114D0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46CD62-71F5-473A-8E5E-072F1E7E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56307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8346D7-BEAF-4DCC-9C28-EA2E3BFA0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ED5D8-3744-4DEC-AB15-7D998FB6D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7CE1A-F39F-4A1D-8584-0103B6AD56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20736-3008-4810-8501-BDF7C07F5A77}" type="datetimeFigureOut">
              <a:rPr lang="he-IL" smtClean="0"/>
              <a:t>י"א/אדר א/תשע"ט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25C8F-1EE6-448A-8115-A2DC7FCC54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75F78-9E3B-4D3D-907B-D213E88E6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278E3-0F61-4324-982C-8F55B39083E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8892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042" y="753349"/>
            <a:ext cx="2099916" cy="20999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C119DE-E28A-434F-A128-4CF0FE37B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990" y="2853265"/>
            <a:ext cx="6184020" cy="165576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595AE0-946A-4CB9-AB2C-DB3D235D2F77}"/>
              </a:ext>
            </a:extLst>
          </p:cNvPr>
          <p:cNvSpPr/>
          <p:nvPr/>
        </p:nvSpPr>
        <p:spPr>
          <a:xfrm>
            <a:off x="415290" y="4509027"/>
            <a:ext cx="11361420" cy="152019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300" b="1" dirty="0">
                <a:solidFill>
                  <a:schemeClr val="tx1"/>
                </a:solidFill>
              </a:rPr>
              <a:t>Teddy </a:t>
            </a:r>
            <a:r>
              <a:rPr lang="en-US" sz="3300" b="1" dirty="0" err="1">
                <a:solidFill>
                  <a:schemeClr val="tx1"/>
                </a:solidFill>
              </a:rPr>
              <a:t>Lazebnik</a:t>
            </a:r>
            <a:r>
              <a:rPr lang="en-US" sz="3200" b="1" dirty="0">
                <a:solidFill>
                  <a:schemeClr val="tx1"/>
                </a:solidFill>
              </a:rPr>
              <a:t>, Chana </a:t>
            </a:r>
            <a:r>
              <a:rPr lang="en-US" sz="3200" b="1" dirty="0" err="1">
                <a:solidFill>
                  <a:schemeClr val="tx1"/>
                </a:solidFill>
              </a:rPr>
              <a:t>Weitman</a:t>
            </a:r>
            <a:r>
              <a:rPr lang="en-US" sz="3300" b="1" dirty="0">
                <a:solidFill>
                  <a:schemeClr val="tx1"/>
                </a:solidFill>
              </a:rPr>
              <a:t>, </a:t>
            </a:r>
            <a:r>
              <a:rPr lang="en-US" sz="3200" b="1" dirty="0">
                <a:solidFill>
                  <a:schemeClr val="tx1"/>
                </a:solidFill>
              </a:rPr>
              <a:t>Gal A. </a:t>
            </a:r>
            <a:r>
              <a:rPr lang="en-US" sz="3200" b="1" dirty="0" err="1">
                <a:solidFill>
                  <a:schemeClr val="tx1"/>
                </a:solidFill>
              </a:rPr>
              <a:t>Kaminka</a:t>
            </a:r>
            <a:endParaRPr lang="en-US" sz="3200" b="1" dirty="0">
              <a:solidFill>
                <a:schemeClr val="tx1"/>
              </a:solidFill>
            </a:endParaRP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Maverick Group, Computer Science Department</a:t>
            </a:r>
          </a:p>
        </p:txBody>
      </p:sp>
    </p:spTree>
    <p:extLst>
      <p:ext uri="{BB962C8B-B14F-4D97-AF65-F5344CB8AC3E}">
        <p14:creationId xmlns:p14="http://schemas.microsoft.com/office/powerpoint/2010/main" val="333913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10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based search experiment #1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F85C9A9-E939-4477-95EA-508DD18E94A4}"/>
              </a:ext>
            </a:extLst>
          </p:cNvPr>
          <p:cNvSpPr/>
          <p:nvPr/>
        </p:nvSpPr>
        <p:spPr>
          <a:xfrm>
            <a:off x="872815" y="2602549"/>
            <a:ext cx="160621" cy="160621"/>
          </a:xfrm>
          <a:prstGeom prst="ellipse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7430748-52DA-4CEB-9E9C-823D8A9EAB34}"/>
              </a:ext>
            </a:extLst>
          </p:cNvPr>
          <p:cNvSpPr/>
          <p:nvPr/>
        </p:nvSpPr>
        <p:spPr>
          <a:xfrm>
            <a:off x="872815" y="3519624"/>
            <a:ext cx="160621" cy="160621"/>
          </a:xfrm>
          <a:prstGeom prst="ellipse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962C90-EFDF-4776-89EC-4670F261FE49}"/>
              </a:ext>
            </a:extLst>
          </p:cNvPr>
          <p:cNvSpPr/>
          <p:nvPr/>
        </p:nvSpPr>
        <p:spPr>
          <a:xfrm>
            <a:off x="1089881" y="2450800"/>
            <a:ext cx="73387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 user asked to pick a subject in mind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38C746-10D7-4E40-BCA4-D7930684BF89}"/>
              </a:ext>
            </a:extLst>
          </p:cNvPr>
          <p:cNvSpPr/>
          <p:nvPr/>
        </p:nvSpPr>
        <p:spPr>
          <a:xfrm>
            <a:off x="1089881" y="3399237"/>
            <a:ext cx="73260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Mark the first 10 results as relevant or irrelevant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361F433-E3B2-4B47-B967-B456EB6F93EB}"/>
              </a:ext>
            </a:extLst>
          </p:cNvPr>
          <p:cNvSpPr/>
          <p:nvPr/>
        </p:nvSpPr>
        <p:spPr>
          <a:xfrm>
            <a:off x="872815" y="3061229"/>
            <a:ext cx="160621" cy="160621"/>
          </a:xfrm>
          <a:prstGeom prst="ellipse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7B8C613-44A4-423E-8118-6D24E1D8F959}"/>
              </a:ext>
            </a:extLst>
          </p:cNvPr>
          <p:cNvSpPr/>
          <p:nvPr/>
        </p:nvSpPr>
        <p:spPr>
          <a:xfrm>
            <a:off x="1089881" y="2948210"/>
            <a:ext cx="73260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something related to the subject in Rivendell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8C904765-3246-4960-8727-AC897700AA28}"/>
              </a:ext>
            </a:extLst>
          </p:cNvPr>
          <p:cNvCxnSpPr>
            <a:cxnSpLocks/>
            <a:stCxn id="20" idx="3"/>
            <a:endCxn id="14" idx="3"/>
          </p:cNvCxnSpPr>
          <p:nvPr/>
        </p:nvCxnSpPr>
        <p:spPr>
          <a:xfrm>
            <a:off x="8415895" y="3171706"/>
            <a:ext cx="12700" cy="451027"/>
          </a:xfrm>
          <a:prstGeom prst="bentConnector3">
            <a:avLst>
              <a:gd name="adj1" fmla="val 250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2C4196B3-FEDF-463E-917B-2A140A5CFE48}"/>
              </a:ext>
            </a:extLst>
          </p:cNvPr>
          <p:cNvSpPr/>
          <p:nvPr/>
        </p:nvSpPr>
        <p:spPr>
          <a:xfrm>
            <a:off x="8824181" y="3160580"/>
            <a:ext cx="5696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X 3</a:t>
            </a: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5CEB209D-C76C-42E8-88D5-900A44264097}"/>
              </a:ext>
            </a:extLst>
          </p:cNvPr>
          <p:cNvCxnSpPr>
            <a:cxnSpLocks/>
            <a:stCxn id="13" idx="3"/>
          </p:cNvCxnSpPr>
          <p:nvPr/>
        </p:nvCxnSpPr>
        <p:spPr>
          <a:xfrm flipH="1">
            <a:off x="8415895" y="2674296"/>
            <a:ext cx="12700" cy="1171932"/>
          </a:xfrm>
          <a:prstGeom prst="bentConnector4">
            <a:avLst>
              <a:gd name="adj1" fmla="val -9200000"/>
              <a:gd name="adj2" fmla="val 99631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78166916-EB2C-4AE9-943A-6A43CB6A2143}"/>
              </a:ext>
            </a:extLst>
          </p:cNvPr>
          <p:cNvSpPr/>
          <p:nvPr/>
        </p:nvSpPr>
        <p:spPr>
          <a:xfrm>
            <a:off x="9771274" y="3036766"/>
            <a:ext cx="5696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X 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3E0FE75-1351-4393-B060-804B5EFFD8F5}"/>
              </a:ext>
            </a:extLst>
          </p:cNvPr>
          <p:cNvSpPr/>
          <p:nvPr/>
        </p:nvSpPr>
        <p:spPr>
          <a:xfrm>
            <a:off x="872815" y="1487476"/>
            <a:ext cx="2232378" cy="61119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800" dirty="0"/>
              <a:t>Random</a:t>
            </a:r>
            <a:endParaRPr lang="he-IL" sz="28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52D9FC1-B970-40AB-A3E6-19FF572DFC79}"/>
              </a:ext>
            </a:extLst>
          </p:cNvPr>
          <p:cNvSpPr/>
          <p:nvPr/>
        </p:nvSpPr>
        <p:spPr>
          <a:xfrm>
            <a:off x="3542637" y="1489825"/>
            <a:ext cx="2232378" cy="611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800" dirty="0"/>
              <a:t>Baseline</a:t>
            </a:r>
            <a:endParaRPr lang="he-IL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303D024-85D3-413E-9141-F15ABE71D73A}"/>
              </a:ext>
            </a:extLst>
          </p:cNvPr>
          <p:cNvSpPr/>
          <p:nvPr/>
        </p:nvSpPr>
        <p:spPr>
          <a:xfrm>
            <a:off x="6212459" y="1487476"/>
            <a:ext cx="2232378" cy="61119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800" dirty="0"/>
              <a:t>Project based</a:t>
            </a:r>
            <a:endParaRPr lang="he-IL" sz="28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DD3481D-DAEE-408E-8B1C-263A7AD726E9}"/>
              </a:ext>
            </a:extLst>
          </p:cNvPr>
          <p:cNvSpPr/>
          <p:nvPr/>
        </p:nvSpPr>
        <p:spPr>
          <a:xfrm>
            <a:off x="8882281" y="1451724"/>
            <a:ext cx="2232378" cy="64694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800" dirty="0"/>
              <a:t>Life time</a:t>
            </a:r>
            <a:endParaRPr lang="he-IL" sz="28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C6AF9B-D613-4262-9E76-D1D7E4E0FA17}"/>
              </a:ext>
            </a:extLst>
          </p:cNvPr>
          <p:cNvSpPr/>
          <p:nvPr/>
        </p:nvSpPr>
        <p:spPr>
          <a:xfrm>
            <a:off x="872813" y="4455832"/>
            <a:ext cx="10804835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 expect “Baseline”, “Random” to perform worse than “Project based” and “Life time”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D222FEA-E94B-47C5-B0B8-E1B236187F9D}"/>
              </a:ext>
            </a:extLst>
          </p:cNvPr>
          <p:cNvSpPr/>
          <p:nvPr/>
        </p:nvSpPr>
        <p:spPr>
          <a:xfrm>
            <a:off x="872813" y="5370524"/>
            <a:ext cx="1036287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 expect “Project based” to preform </a:t>
            </a:r>
            <a:r>
              <a:rPr lang="en-US" sz="2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better</a:t>
            </a:r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then “Life time” on the </a:t>
            </a:r>
            <a:r>
              <a:rPr lang="en-US" sz="2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last</a:t>
            </a:r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3 searches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40DC87-3001-4061-A21E-02E9EC49381C}"/>
              </a:ext>
            </a:extLst>
          </p:cNvPr>
          <p:cNvSpPr/>
          <p:nvPr/>
        </p:nvSpPr>
        <p:spPr>
          <a:xfrm>
            <a:off x="872813" y="4919497"/>
            <a:ext cx="10362875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 expect “Project based” to preform </a:t>
            </a:r>
            <a:r>
              <a:rPr lang="en-US" sz="2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similar</a:t>
            </a:r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to “Life time” on the </a:t>
            </a:r>
            <a:r>
              <a:rPr lang="en-US" sz="2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first</a:t>
            </a:r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3 searches </a:t>
            </a:r>
          </a:p>
        </p:txBody>
      </p:sp>
    </p:spTree>
    <p:extLst>
      <p:ext uri="{BB962C8B-B14F-4D97-AF65-F5344CB8AC3E}">
        <p14:creationId xmlns:p14="http://schemas.microsoft.com/office/powerpoint/2010/main" val="2893899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3" grpId="0" animBg="1"/>
      <p:bldP spid="14" grpId="0" animBg="1"/>
      <p:bldP spid="19" grpId="0" animBg="1"/>
      <p:bldP spid="20" grpId="0" animBg="1"/>
      <p:bldP spid="28" grpId="0" animBg="1"/>
      <p:bldP spid="36" grpId="0" animBg="1"/>
      <p:bldP spid="39" grpId="0" animBg="1"/>
      <p:bldP spid="40" grpId="0" animBg="1"/>
      <p:bldP spid="41" grpId="0" animBg="1"/>
      <p:bldP spid="42" grpId="0" animBg="1"/>
      <p:bldP spid="26" grpId="0" animBg="1"/>
      <p:bldP spid="27" grpId="0" animBg="1"/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based search experiment #1: results</a:t>
            </a:r>
          </a:p>
        </p:txBody>
      </p:sp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F5ED7D97-098E-4216-8F15-92EDF91ADC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50" y="1037484"/>
            <a:ext cx="10528300" cy="582051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5429DF8-24C5-4D0F-8402-30A80FD8DCC3}"/>
              </a:ext>
            </a:extLst>
          </p:cNvPr>
          <p:cNvSpPr/>
          <p:nvPr/>
        </p:nvSpPr>
        <p:spPr>
          <a:xfrm>
            <a:off x="5713661" y="2205408"/>
            <a:ext cx="5525840" cy="39079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E3D8B4-7110-4050-91E8-C76B3F36C348}"/>
              </a:ext>
            </a:extLst>
          </p:cNvPr>
          <p:cNvCxnSpPr>
            <a:cxnSpLocks/>
          </p:cNvCxnSpPr>
          <p:nvPr/>
        </p:nvCxnSpPr>
        <p:spPr>
          <a:xfrm flipV="1">
            <a:off x="2104364" y="2044701"/>
            <a:ext cx="1" cy="3793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28382EBC-E853-4176-9062-E08934583A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111" y="2187833"/>
            <a:ext cx="511465" cy="51146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CB5C477-CE92-4701-8663-3F50DCA4A01B}"/>
              </a:ext>
            </a:extLst>
          </p:cNvPr>
          <p:cNvCxnSpPr>
            <a:cxnSpLocks/>
          </p:cNvCxnSpPr>
          <p:nvPr/>
        </p:nvCxnSpPr>
        <p:spPr>
          <a:xfrm flipV="1">
            <a:off x="5039875" y="5820515"/>
            <a:ext cx="6199625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EFBD794-A6FF-42D9-8F4A-C79E5303C0FA}"/>
              </a:ext>
            </a:extLst>
          </p:cNvPr>
          <p:cNvCxnSpPr>
            <a:cxnSpLocks/>
          </p:cNvCxnSpPr>
          <p:nvPr/>
        </p:nvCxnSpPr>
        <p:spPr>
          <a:xfrm flipV="1">
            <a:off x="2104364" y="5820515"/>
            <a:ext cx="3684446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1427C94-9A1C-4832-A16D-5187063B8927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11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FC6180-4012-4469-9E71-9EC7C23C86EC}"/>
              </a:ext>
            </a:extLst>
          </p:cNvPr>
          <p:cNvSpPr/>
          <p:nvPr/>
        </p:nvSpPr>
        <p:spPr>
          <a:xfrm>
            <a:off x="8892540" y="6130969"/>
            <a:ext cx="329946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* Each point represent 25 users,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250 marks of abstracts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5E3546B-5B16-4466-9C3C-14650C466F20}"/>
              </a:ext>
            </a:extLst>
          </p:cNvPr>
          <p:cNvSpPr/>
          <p:nvPr/>
        </p:nvSpPr>
        <p:spPr>
          <a:xfrm>
            <a:off x="2218209" y="2220069"/>
            <a:ext cx="2821666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Up is better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9520E1-4B19-4CA4-B419-B26998A07B64}"/>
              </a:ext>
            </a:extLst>
          </p:cNvPr>
          <p:cNvSpPr/>
          <p:nvPr/>
        </p:nvSpPr>
        <p:spPr>
          <a:xfrm>
            <a:off x="831850" y="1257424"/>
            <a:ext cx="5499301" cy="391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43187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3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12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680705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Next search recommendation: hypothesis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B72C2A-7666-46DD-9022-10B426425222}"/>
              </a:ext>
            </a:extLst>
          </p:cNvPr>
          <p:cNvSpPr/>
          <p:nvPr/>
        </p:nvSpPr>
        <p:spPr>
          <a:xfrm>
            <a:off x="451282" y="1790117"/>
            <a:ext cx="11561648" cy="88717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b="1" dirty="0">
                <a:solidFill>
                  <a:schemeClr val="tx1"/>
                </a:solidFill>
              </a:rPr>
              <a:t>Problem: </a:t>
            </a:r>
            <a:r>
              <a:rPr lang="en-US" sz="2300" dirty="0">
                <a:solidFill>
                  <a:schemeClr val="tx1"/>
                </a:solidFill>
              </a:rPr>
              <a:t>users may need a lot of time to learn how to optimize the results of a search engine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EE1B99-26DD-42EC-9A60-5D22D2CD14E8}"/>
              </a:ext>
            </a:extLst>
          </p:cNvPr>
          <p:cNvSpPr/>
          <p:nvPr/>
        </p:nvSpPr>
        <p:spPr>
          <a:xfrm>
            <a:off x="445770" y="2896830"/>
            <a:ext cx="11270178" cy="7321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Hypothesis</a:t>
            </a:r>
            <a:r>
              <a:rPr lang="en-US" sz="2300" b="1" dirty="0">
                <a:solidFill>
                  <a:schemeClr val="tx1"/>
                </a:solidFill>
              </a:rPr>
              <a:t>: </a:t>
            </a:r>
            <a:r>
              <a:rPr lang="en-US" sz="2300" dirty="0">
                <a:solidFill>
                  <a:schemeClr val="tx1"/>
                </a:solidFill>
              </a:rPr>
              <a:t>if users explicitly declare which results were relevant, suggest the next search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B89276-716A-42A0-98A0-E4FAC3246E8C}"/>
              </a:ext>
            </a:extLst>
          </p:cNvPr>
          <p:cNvSpPr/>
          <p:nvPr/>
        </p:nvSpPr>
        <p:spPr>
          <a:xfrm>
            <a:off x="445770" y="3996523"/>
            <a:ext cx="11270178" cy="144357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Execution</a:t>
            </a:r>
            <a:r>
              <a:rPr lang="en-US" sz="2300" b="1" dirty="0">
                <a:solidFill>
                  <a:schemeClr val="tx1"/>
                </a:solidFill>
              </a:rPr>
              <a:t>: </a:t>
            </a:r>
          </a:p>
          <a:p>
            <a:r>
              <a:rPr lang="en-US" sz="2300" b="1" dirty="0">
                <a:solidFill>
                  <a:schemeClr val="tx1"/>
                </a:solidFill>
              </a:rPr>
              <a:t>	1. </a:t>
            </a:r>
            <a:r>
              <a:rPr lang="en-US" sz="2300" dirty="0">
                <a:solidFill>
                  <a:schemeClr val="tx1"/>
                </a:solidFill>
              </a:rPr>
              <a:t>Allow the user to mark each result as relevant or not </a:t>
            </a:r>
          </a:p>
          <a:p>
            <a:r>
              <a:rPr lang="en-US" sz="2300" dirty="0">
                <a:solidFill>
                  <a:schemeClr val="tx1"/>
                </a:solidFill>
              </a:rPr>
              <a:t>	</a:t>
            </a:r>
            <a:r>
              <a:rPr lang="en-US" sz="2300" b="1" dirty="0">
                <a:solidFill>
                  <a:schemeClr val="tx1"/>
                </a:solidFill>
              </a:rPr>
              <a:t>2</a:t>
            </a:r>
            <a:r>
              <a:rPr lang="en-US" sz="2300" dirty="0">
                <a:solidFill>
                  <a:schemeClr val="tx1"/>
                </a:solidFill>
              </a:rPr>
              <a:t>. Present keywords that by adding them to the query, the results should improved</a:t>
            </a:r>
          </a:p>
          <a:p>
            <a:r>
              <a:rPr lang="en-US" sz="2300" dirty="0">
                <a:solidFill>
                  <a:schemeClr val="tx1"/>
                </a:solidFill>
              </a:rPr>
              <a:t>	</a:t>
            </a:r>
            <a:r>
              <a:rPr lang="en-US" sz="2300" b="1" dirty="0">
                <a:solidFill>
                  <a:schemeClr val="tx1"/>
                </a:solidFill>
              </a:rPr>
              <a:t>3</a:t>
            </a:r>
            <a:r>
              <a:rPr lang="en-US" sz="2300" dirty="0">
                <a:solidFill>
                  <a:schemeClr val="tx1"/>
                </a:solidFill>
              </a:rPr>
              <a:t>. Allow the user to pick one of them or search for something else</a:t>
            </a:r>
          </a:p>
        </p:txBody>
      </p:sp>
    </p:spTree>
    <p:extLst>
      <p:ext uri="{BB962C8B-B14F-4D97-AF65-F5344CB8AC3E}">
        <p14:creationId xmlns:p14="http://schemas.microsoft.com/office/powerpoint/2010/main" val="1827383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13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based search experiment #2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8B6DDEA-83E0-459F-95C9-8A20442106BA}"/>
              </a:ext>
            </a:extLst>
          </p:cNvPr>
          <p:cNvSpPr/>
          <p:nvPr/>
        </p:nvSpPr>
        <p:spPr>
          <a:xfrm>
            <a:off x="673820" y="4493124"/>
            <a:ext cx="160621" cy="160621"/>
          </a:xfrm>
          <a:prstGeom prst="ellipse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EC741E8-5D55-4798-B1B4-CE25B5C3B25E}"/>
              </a:ext>
            </a:extLst>
          </p:cNvPr>
          <p:cNvSpPr/>
          <p:nvPr/>
        </p:nvSpPr>
        <p:spPr>
          <a:xfrm>
            <a:off x="673820" y="5410199"/>
            <a:ext cx="160621" cy="160621"/>
          </a:xfrm>
          <a:prstGeom prst="ellipse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5812A7-9730-4B31-B085-59772C126D2E}"/>
              </a:ext>
            </a:extLst>
          </p:cNvPr>
          <p:cNvSpPr/>
          <p:nvPr/>
        </p:nvSpPr>
        <p:spPr>
          <a:xfrm>
            <a:off x="890886" y="4341375"/>
            <a:ext cx="73387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 user asked to pick a subject in mind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BC2C08-FE58-4C4E-8EE2-63A14603E3C8}"/>
              </a:ext>
            </a:extLst>
          </p:cNvPr>
          <p:cNvSpPr/>
          <p:nvPr/>
        </p:nvSpPr>
        <p:spPr>
          <a:xfrm>
            <a:off x="890886" y="5289812"/>
            <a:ext cx="681293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Mark the first 10 results as relevant or irrelevant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C84599B-EBD5-4B38-9A36-64A3D8F9CBC8}"/>
              </a:ext>
            </a:extLst>
          </p:cNvPr>
          <p:cNvSpPr/>
          <p:nvPr/>
        </p:nvSpPr>
        <p:spPr>
          <a:xfrm>
            <a:off x="673820" y="4951804"/>
            <a:ext cx="160621" cy="160621"/>
          </a:xfrm>
          <a:prstGeom prst="ellipse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22411-8DCA-40C6-945D-2C07335C78EC}"/>
              </a:ext>
            </a:extLst>
          </p:cNvPr>
          <p:cNvSpPr/>
          <p:nvPr/>
        </p:nvSpPr>
        <p:spPr>
          <a:xfrm>
            <a:off x="890886" y="4838785"/>
            <a:ext cx="681293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something related to the subject in Rivendell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083F2F48-61CA-4F1F-95BA-F76BF51E8D40}"/>
              </a:ext>
            </a:extLst>
          </p:cNvPr>
          <p:cNvCxnSpPr>
            <a:cxnSpLocks/>
            <a:stCxn id="14" idx="3"/>
            <a:endCxn id="12" idx="3"/>
          </p:cNvCxnSpPr>
          <p:nvPr/>
        </p:nvCxnSpPr>
        <p:spPr>
          <a:xfrm>
            <a:off x="7703820" y="5062281"/>
            <a:ext cx="12700" cy="451027"/>
          </a:xfrm>
          <a:prstGeom prst="bentConnector3">
            <a:avLst>
              <a:gd name="adj1" fmla="val 180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7456373-CC2D-4EF6-8D45-695B7A054957}"/>
              </a:ext>
            </a:extLst>
          </p:cNvPr>
          <p:cNvSpPr/>
          <p:nvPr/>
        </p:nvSpPr>
        <p:spPr>
          <a:xfrm>
            <a:off x="8037830" y="5057573"/>
            <a:ext cx="635001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X 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F40F58-6EB3-4CBA-92F4-14FE602C44D7}"/>
              </a:ext>
            </a:extLst>
          </p:cNvPr>
          <p:cNvSpPr/>
          <p:nvPr/>
        </p:nvSpPr>
        <p:spPr>
          <a:xfrm>
            <a:off x="563526" y="1430345"/>
            <a:ext cx="2982301" cy="7401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/>
              <a:t>Only</a:t>
            </a:r>
            <a:r>
              <a:rPr lang="en-US" sz="2800" dirty="0"/>
              <a:t> </a:t>
            </a:r>
            <a:r>
              <a:rPr lang="en-US" sz="2000" dirty="0"/>
              <a:t>search</a:t>
            </a:r>
            <a:endParaRPr lang="he-IL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E39F8CA-EBDB-46C5-B019-71F89F0F16EF}"/>
              </a:ext>
            </a:extLst>
          </p:cNvPr>
          <p:cNvSpPr/>
          <p:nvPr/>
        </p:nvSpPr>
        <p:spPr>
          <a:xfrm>
            <a:off x="563526" y="2378782"/>
            <a:ext cx="3008800" cy="7401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/>
              <a:t>Only recommendation</a:t>
            </a:r>
            <a:endParaRPr lang="he-IL" sz="20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476E51-90DE-43D5-93DE-6DABBECC53CE}"/>
              </a:ext>
            </a:extLst>
          </p:cNvPr>
          <p:cNvSpPr/>
          <p:nvPr/>
        </p:nvSpPr>
        <p:spPr>
          <a:xfrm>
            <a:off x="563526" y="3295857"/>
            <a:ext cx="3035300" cy="740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/>
              <a:t>Recommendation and search</a:t>
            </a:r>
            <a:endParaRPr lang="he-IL" sz="20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0CC74B-95E9-4564-8AB4-05FC05297BD0}"/>
              </a:ext>
            </a:extLst>
          </p:cNvPr>
          <p:cNvSpPr/>
          <p:nvPr/>
        </p:nvSpPr>
        <p:spPr>
          <a:xfrm>
            <a:off x="3776849" y="1576931"/>
            <a:ext cx="73260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user does not see recommendations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BF7CC7-3534-484F-9A18-C0017AD4075A}"/>
              </a:ext>
            </a:extLst>
          </p:cNvPr>
          <p:cNvSpPr/>
          <p:nvPr/>
        </p:nvSpPr>
        <p:spPr>
          <a:xfrm>
            <a:off x="3776849" y="2555234"/>
            <a:ext cx="73260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user must pick only a recommended next query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0BFCA01-8978-4F4D-845F-2BA2A43B1D4C}"/>
              </a:ext>
            </a:extLst>
          </p:cNvPr>
          <p:cNvSpPr/>
          <p:nvPr/>
        </p:nvSpPr>
        <p:spPr>
          <a:xfrm>
            <a:off x="3776848" y="3442443"/>
            <a:ext cx="7631037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user may pick a recommended next query or write one</a:t>
            </a:r>
          </a:p>
        </p:txBody>
      </p:sp>
    </p:spTree>
    <p:extLst>
      <p:ext uri="{BB962C8B-B14F-4D97-AF65-F5344CB8AC3E}">
        <p14:creationId xmlns:p14="http://schemas.microsoft.com/office/powerpoint/2010/main" val="604365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2" grpId="0" animBg="1"/>
      <p:bldP spid="13" grpId="0" animBg="1"/>
      <p:bldP spid="14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14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based search experiment #2: expectations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5812A7-9730-4B31-B085-59772C126D2E}"/>
              </a:ext>
            </a:extLst>
          </p:cNvPr>
          <p:cNvSpPr/>
          <p:nvPr/>
        </p:nvSpPr>
        <p:spPr>
          <a:xfrm>
            <a:off x="565608" y="1611759"/>
            <a:ext cx="10844359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 expect</a:t>
            </a:r>
            <a:r>
              <a:rPr lang="he-IL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“Only recommendation” to perform similar to “Recommendation and search”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22411-8DCA-40C6-945D-2C07335C78EC}"/>
              </a:ext>
            </a:extLst>
          </p:cNvPr>
          <p:cNvSpPr/>
          <p:nvPr/>
        </p:nvSpPr>
        <p:spPr>
          <a:xfrm>
            <a:off x="565608" y="2315368"/>
            <a:ext cx="1106078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 expect “Recommendation and search” to perform better than “Search only”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F40F58-6EB3-4CBA-92F4-14FE602C44D7}"/>
              </a:ext>
            </a:extLst>
          </p:cNvPr>
          <p:cNvSpPr/>
          <p:nvPr/>
        </p:nvSpPr>
        <p:spPr>
          <a:xfrm>
            <a:off x="563526" y="3317761"/>
            <a:ext cx="2982301" cy="7401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/>
              <a:t>Only</a:t>
            </a:r>
            <a:r>
              <a:rPr lang="en-US" sz="2800" dirty="0"/>
              <a:t> </a:t>
            </a:r>
            <a:r>
              <a:rPr lang="en-US" sz="2000" dirty="0"/>
              <a:t>search</a:t>
            </a:r>
            <a:endParaRPr lang="he-IL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E39F8CA-EBDB-46C5-B019-71F89F0F16EF}"/>
              </a:ext>
            </a:extLst>
          </p:cNvPr>
          <p:cNvSpPr/>
          <p:nvPr/>
        </p:nvSpPr>
        <p:spPr>
          <a:xfrm>
            <a:off x="563526" y="4266198"/>
            <a:ext cx="3008800" cy="7401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/>
              <a:t>Only recommendation</a:t>
            </a:r>
            <a:endParaRPr lang="he-IL" sz="20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476E51-90DE-43D5-93DE-6DABBECC53CE}"/>
              </a:ext>
            </a:extLst>
          </p:cNvPr>
          <p:cNvSpPr/>
          <p:nvPr/>
        </p:nvSpPr>
        <p:spPr>
          <a:xfrm>
            <a:off x="563526" y="5183273"/>
            <a:ext cx="3035300" cy="740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/>
              <a:t>Recommendation and search</a:t>
            </a:r>
            <a:endParaRPr lang="he-IL" sz="20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0CC74B-95E9-4564-8AB4-05FC05297BD0}"/>
              </a:ext>
            </a:extLst>
          </p:cNvPr>
          <p:cNvSpPr/>
          <p:nvPr/>
        </p:nvSpPr>
        <p:spPr>
          <a:xfrm>
            <a:off x="3776849" y="3464347"/>
            <a:ext cx="73260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user does not see recommendations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BF7CC7-3534-484F-9A18-C0017AD4075A}"/>
              </a:ext>
            </a:extLst>
          </p:cNvPr>
          <p:cNvSpPr/>
          <p:nvPr/>
        </p:nvSpPr>
        <p:spPr>
          <a:xfrm>
            <a:off x="3776849" y="4442650"/>
            <a:ext cx="73260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user may pick only a recommended next query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0BFCA01-8978-4F4D-845F-2BA2A43B1D4C}"/>
              </a:ext>
            </a:extLst>
          </p:cNvPr>
          <p:cNvSpPr/>
          <p:nvPr/>
        </p:nvSpPr>
        <p:spPr>
          <a:xfrm>
            <a:off x="3776848" y="5329859"/>
            <a:ext cx="7631037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user may pick a recommended next query or write one</a:t>
            </a:r>
          </a:p>
        </p:txBody>
      </p:sp>
    </p:spTree>
    <p:extLst>
      <p:ext uri="{BB962C8B-B14F-4D97-AF65-F5344CB8AC3E}">
        <p14:creationId xmlns:p14="http://schemas.microsoft.com/office/powerpoint/2010/main" val="1694065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based search experiment #2: results</a:t>
            </a:r>
          </a:p>
        </p:txBody>
      </p:sp>
      <p:pic>
        <p:nvPicPr>
          <p:cNvPr id="4" name="Picture 3" descr="A screenshot of a map&#10;&#10;Description generated with very high confidence">
            <a:extLst>
              <a:ext uri="{FF2B5EF4-FFF2-40B4-BE49-F238E27FC236}">
                <a16:creationId xmlns:a16="http://schemas.microsoft.com/office/drawing/2014/main" id="{E983C9FA-DE48-46E5-9072-96FAAE9CA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73" y="1029237"/>
            <a:ext cx="9428882" cy="582876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A3C702-4CD4-4FC3-B305-376231DA9698}"/>
              </a:ext>
            </a:extLst>
          </p:cNvPr>
          <p:cNvCxnSpPr>
            <a:cxnSpLocks/>
          </p:cNvCxnSpPr>
          <p:nvPr/>
        </p:nvCxnSpPr>
        <p:spPr>
          <a:xfrm>
            <a:off x="2210531" y="2320290"/>
            <a:ext cx="49531" cy="34836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07AC7D6-916F-453A-A3C0-D7D5849FA3CB}"/>
              </a:ext>
            </a:extLst>
          </p:cNvPr>
          <p:cNvCxnSpPr>
            <a:cxnSpLocks/>
          </p:cNvCxnSpPr>
          <p:nvPr/>
        </p:nvCxnSpPr>
        <p:spPr>
          <a:xfrm>
            <a:off x="2260062" y="5631180"/>
            <a:ext cx="797395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557607C9-0361-4F21-BF18-6B7B46EE7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997" y="3883807"/>
            <a:ext cx="446992" cy="44699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9644B39-95B7-4D03-B549-B05ECE5964E2}"/>
              </a:ext>
            </a:extLst>
          </p:cNvPr>
          <p:cNvSpPr/>
          <p:nvPr/>
        </p:nvSpPr>
        <p:spPr>
          <a:xfrm>
            <a:off x="563526" y="6267908"/>
            <a:ext cx="1252574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15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441B78-29A1-423A-9C32-009B797699CD}"/>
              </a:ext>
            </a:extLst>
          </p:cNvPr>
          <p:cNvSpPr/>
          <p:nvPr/>
        </p:nvSpPr>
        <p:spPr>
          <a:xfrm>
            <a:off x="2260062" y="2310962"/>
            <a:ext cx="2821666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 is better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2110DF-EFEF-4F82-96D5-800D86211CBE}"/>
              </a:ext>
            </a:extLst>
          </p:cNvPr>
          <p:cNvSpPr/>
          <p:nvPr/>
        </p:nvSpPr>
        <p:spPr>
          <a:xfrm>
            <a:off x="8975713" y="6267908"/>
            <a:ext cx="319659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* The data is from 30 users, 1500 marks in total.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8961B8-66E3-4E13-8683-42112E2264D9}"/>
              </a:ext>
            </a:extLst>
          </p:cNvPr>
          <p:cNvSpPr/>
          <p:nvPr/>
        </p:nvSpPr>
        <p:spPr>
          <a:xfrm>
            <a:off x="1027229" y="1326626"/>
            <a:ext cx="5499301" cy="391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6073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ntr" presetSubtype="3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16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process of creating library of medical nanodevices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36CA01F-D4F0-40A9-9036-CA3D5876A5E1}"/>
              </a:ext>
            </a:extLst>
          </p:cNvPr>
          <p:cNvSpPr/>
          <p:nvPr/>
        </p:nvSpPr>
        <p:spPr>
          <a:xfrm>
            <a:off x="964674" y="1685986"/>
            <a:ext cx="4986546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/>
              <a:t>Filter relevant papers</a:t>
            </a:r>
            <a:endParaRPr lang="he-IL" sz="24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1625EB9-B36A-44CA-A077-3164B5CDA4F3}"/>
              </a:ext>
            </a:extLst>
          </p:cNvPr>
          <p:cNvSpPr/>
          <p:nvPr/>
        </p:nvSpPr>
        <p:spPr>
          <a:xfrm>
            <a:off x="964674" y="2908801"/>
            <a:ext cx="4986546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lvl="0" algn="ctr" rtl="1"/>
            <a:r>
              <a:rPr lang="en-US" sz="2400" dirty="0"/>
              <a:t>Convert PDFs to machine-readable text format</a:t>
            </a:r>
            <a:endParaRPr lang="he-IL" sz="24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0E9A051-48C8-447F-A76B-4166E9FA29C2}"/>
              </a:ext>
            </a:extLst>
          </p:cNvPr>
          <p:cNvSpPr/>
          <p:nvPr/>
        </p:nvSpPr>
        <p:spPr>
          <a:xfrm>
            <a:off x="6240780" y="1685986"/>
            <a:ext cx="4986546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lvl="0" algn="ctr" rtl="1"/>
            <a:r>
              <a:rPr lang="en-US" sz="2400" dirty="0"/>
              <a:t>Let domain experts mark properties in papers</a:t>
            </a:r>
            <a:endParaRPr lang="he-IL" sz="24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7065C90-3A75-4AD0-B714-04884475E031}"/>
              </a:ext>
            </a:extLst>
          </p:cNvPr>
          <p:cNvSpPr/>
          <p:nvPr/>
        </p:nvSpPr>
        <p:spPr>
          <a:xfrm>
            <a:off x="964674" y="4059164"/>
            <a:ext cx="10262652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lvl="0" algn="ctr" rtl="1"/>
            <a:r>
              <a:rPr lang="en-US" sz="2400" dirty="0"/>
              <a:t>Extract pairs of property and value from papers</a:t>
            </a:r>
            <a:endParaRPr lang="he-IL" sz="2400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F34E770-A752-4D86-A17E-B1284F4DA220}"/>
              </a:ext>
            </a:extLst>
          </p:cNvPr>
          <p:cNvGrpSpPr/>
          <p:nvPr/>
        </p:nvGrpSpPr>
        <p:grpSpPr>
          <a:xfrm>
            <a:off x="3313658" y="2474655"/>
            <a:ext cx="288578" cy="434146"/>
            <a:chOff x="10229224" y="0"/>
            <a:chExt cx="552988" cy="552988"/>
          </a:xfrm>
          <a:solidFill>
            <a:srgbClr val="2F528F"/>
          </a:solidFill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DF77CCD1-DFE0-4EE1-B9B7-80A2FFC14877}"/>
                </a:ext>
              </a:extLst>
            </p:cNvPr>
            <p:cNvSpPr/>
            <p:nvPr/>
          </p:nvSpPr>
          <p:spPr>
            <a:xfrm>
              <a:off x="10229224" y="0"/>
              <a:ext cx="552988" cy="552988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  <a:ln>
              <a:solidFill>
                <a:srgbClr val="2F528F"/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Arrow: Down 4">
              <a:extLst>
                <a:ext uri="{FF2B5EF4-FFF2-40B4-BE49-F238E27FC236}">
                  <a16:creationId xmlns:a16="http://schemas.microsoft.com/office/drawing/2014/main" id="{D3E105F3-49E9-40A6-AEF0-83A30B133485}"/>
                </a:ext>
              </a:extLst>
            </p:cNvPr>
            <p:cNvSpPr txBox="1"/>
            <p:nvPr/>
          </p:nvSpPr>
          <p:spPr>
            <a:xfrm>
              <a:off x="10353646" y="0"/>
              <a:ext cx="304144" cy="416123"/>
            </a:xfrm>
            <a:prstGeom prst="rect">
              <a:avLst/>
            </a:prstGeom>
            <a:grpFill/>
            <a:ln>
              <a:solidFill>
                <a:srgbClr val="2F528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3020" tIns="33020" rIns="33020" bIns="33020" numCol="1" spcCol="1270" anchor="ctr" anchorCtr="0">
              <a:noAutofit/>
            </a:bodyPr>
            <a:lstStyle/>
            <a:p>
              <a:pPr marL="0" lvl="0" indent="0" algn="ctr" defTabSz="11557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2600" kern="1200"/>
            </a:p>
          </p:txBody>
        </p:sp>
      </p:grp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70F8FCC-14F5-410C-8BC8-4F80754A0B04}"/>
              </a:ext>
            </a:extLst>
          </p:cNvPr>
          <p:cNvSpPr/>
          <p:nvPr/>
        </p:nvSpPr>
        <p:spPr>
          <a:xfrm>
            <a:off x="964674" y="5250292"/>
            <a:ext cx="10262652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lvl="0" algn="ctr" rtl="1"/>
            <a:r>
              <a:rPr lang="en-US" sz="2400" dirty="0"/>
              <a:t>Join the results into a table and inform about ambiguity</a:t>
            </a:r>
            <a:endParaRPr lang="he-IL" sz="2400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39CB435-CE6D-48C4-82C7-F3551969069A}"/>
              </a:ext>
            </a:extLst>
          </p:cNvPr>
          <p:cNvGrpSpPr/>
          <p:nvPr/>
        </p:nvGrpSpPr>
        <p:grpSpPr>
          <a:xfrm>
            <a:off x="3313658" y="3697471"/>
            <a:ext cx="288578" cy="361694"/>
            <a:chOff x="10229224" y="0"/>
            <a:chExt cx="552988" cy="552988"/>
          </a:xfrm>
          <a:solidFill>
            <a:srgbClr val="2F528F"/>
          </a:solidFill>
        </p:grpSpPr>
        <p:sp>
          <p:nvSpPr>
            <p:cNvPr id="40" name="Arrow: Down 39">
              <a:extLst>
                <a:ext uri="{FF2B5EF4-FFF2-40B4-BE49-F238E27FC236}">
                  <a16:creationId xmlns:a16="http://schemas.microsoft.com/office/drawing/2014/main" id="{08A969B4-74BA-4606-87F3-2756AAFE55A8}"/>
                </a:ext>
              </a:extLst>
            </p:cNvPr>
            <p:cNvSpPr/>
            <p:nvPr/>
          </p:nvSpPr>
          <p:spPr>
            <a:xfrm>
              <a:off x="10229224" y="0"/>
              <a:ext cx="552988" cy="552988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  <a:ln>
              <a:solidFill>
                <a:srgbClr val="2F528F"/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Arrow: Down 4">
              <a:extLst>
                <a:ext uri="{FF2B5EF4-FFF2-40B4-BE49-F238E27FC236}">
                  <a16:creationId xmlns:a16="http://schemas.microsoft.com/office/drawing/2014/main" id="{F4DA8758-835E-48A4-B37C-1DFA4CBC28D5}"/>
                </a:ext>
              </a:extLst>
            </p:cNvPr>
            <p:cNvSpPr txBox="1"/>
            <p:nvPr/>
          </p:nvSpPr>
          <p:spPr>
            <a:xfrm>
              <a:off x="10353646" y="0"/>
              <a:ext cx="304144" cy="416123"/>
            </a:xfrm>
            <a:prstGeom prst="rect">
              <a:avLst/>
            </a:prstGeom>
            <a:grpFill/>
            <a:ln>
              <a:solidFill>
                <a:srgbClr val="2F528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3020" tIns="33020" rIns="33020" bIns="33020" numCol="1" spcCol="1270" anchor="ctr" anchorCtr="0">
              <a:noAutofit/>
            </a:bodyPr>
            <a:lstStyle/>
            <a:p>
              <a:pPr marL="0" lvl="0" indent="0" algn="ctr" defTabSz="11557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2600" kern="120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DBC41B0-A6C7-4E94-A61A-52A72E8D853E}"/>
              </a:ext>
            </a:extLst>
          </p:cNvPr>
          <p:cNvGrpSpPr/>
          <p:nvPr/>
        </p:nvGrpSpPr>
        <p:grpSpPr>
          <a:xfrm>
            <a:off x="5918396" y="4850811"/>
            <a:ext cx="288578" cy="431167"/>
            <a:chOff x="10229224" y="0"/>
            <a:chExt cx="552988" cy="552988"/>
          </a:xfrm>
          <a:solidFill>
            <a:srgbClr val="2F528F"/>
          </a:solidFill>
        </p:grpSpPr>
        <p:sp>
          <p:nvSpPr>
            <p:cNvPr id="43" name="Arrow: Down 42">
              <a:extLst>
                <a:ext uri="{FF2B5EF4-FFF2-40B4-BE49-F238E27FC236}">
                  <a16:creationId xmlns:a16="http://schemas.microsoft.com/office/drawing/2014/main" id="{E5E3F9EC-C521-4687-809E-4CAC6C0F31B7}"/>
                </a:ext>
              </a:extLst>
            </p:cNvPr>
            <p:cNvSpPr/>
            <p:nvPr/>
          </p:nvSpPr>
          <p:spPr>
            <a:xfrm>
              <a:off x="10229224" y="0"/>
              <a:ext cx="552988" cy="552988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  <a:ln>
              <a:solidFill>
                <a:srgbClr val="2F528F"/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Arrow: Down 4">
              <a:extLst>
                <a:ext uri="{FF2B5EF4-FFF2-40B4-BE49-F238E27FC236}">
                  <a16:creationId xmlns:a16="http://schemas.microsoft.com/office/drawing/2014/main" id="{F4D2735F-B4F6-4713-BDF1-70C6D3DCE88C}"/>
                </a:ext>
              </a:extLst>
            </p:cNvPr>
            <p:cNvSpPr txBox="1"/>
            <p:nvPr/>
          </p:nvSpPr>
          <p:spPr>
            <a:xfrm>
              <a:off x="10353646" y="0"/>
              <a:ext cx="304144" cy="416123"/>
            </a:xfrm>
            <a:prstGeom prst="rect">
              <a:avLst/>
            </a:prstGeom>
            <a:grpFill/>
            <a:ln>
              <a:solidFill>
                <a:srgbClr val="2F528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3020" tIns="33020" rIns="33020" bIns="33020" numCol="1" spcCol="1270" anchor="ctr" anchorCtr="0">
              <a:noAutofit/>
            </a:bodyPr>
            <a:lstStyle/>
            <a:p>
              <a:pPr marL="0" lvl="0" indent="0" algn="ctr" defTabSz="11557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2600" kern="120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1139849-E35C-489D-A239-8F92C17373C6}"/>
              </a:ext>
            </a:extLst>
          </p:cNvPr>
          <p:cNvGrpSpPr/>
          <p:nvPr/>
        </p:nvGrpSpPr>
        <p:grpSpPr>
          <a:xfrm>
            <a:off x="8589764" y="2474655"/>
            <a:ext cx="288578" cy="1581532"/>
            <a:chOff x="10229224" y="0"/>
            <a:chExt cx="552988" cy="552988"/>
          </a:xfrm>
          <a:solidFill>
            <a:srgbClr val="2F528F"/>
          </a:solidFill>
        </p:grpSpPr>
        <p:sp>
          <p:nvSpPr>
            <p:cNvPr id="46" name="Arrow: Down 45">
              <a:extLst>
                <a:ext uri="{FF2B5EF4-FFF2-40B4-BE49-F238E27FC236}">
                  <a16:creationId xmlns:a16="http://schemas.microsoft.com/office/drawing/2014/main" id="{A1B16935-97E5-4BE0-AD74-22AB27891D18}"/>
                </a:ext>
              </a:extLst>
            </p:cNvPr>
            <p:cNvSpPr/>
            <p:nvPr/>
          </p:nvSpPr>
          <p:spPr>
            <a:xfrm>
              <a:off x="10229224" y="0"/>
              <a:ext cx="552988" cy="552988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  <a:ln>
              <a:solidFill>
                <a:srgbClr val="2F528F"/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7" name="Arrow: Down 4">
              <a:extLst>
                <a:ext uri="{FF2B5EF4-FFF2-40B4-BE49-F238E27FC236}">
                  <a16:creationId xmlns:a16="http://schemas.microsoft.com/office/drawing/2014/main" id="{B478A7FA-03BF-45F3-B415-104C2198C7B9}"/>
                </a:ext>
              </a:extLst>
            </p:cNvPr>
            <p:cNvSpPr txBox="1"/>
            <p:nvPr/>
          </p:nvSpPr>
          <p:spPr>
            <a:xfrm>
              <a:off x="10353646" y="0"/>
              <a:ext cx="304144" cy="416123"/>
            </a:xfrm>
            <a:prstGeom prst="rect">
              <a:avLst/>
            </a:prstGeom>
            <a:grpFill/>
            <a:ln>
              <a:solidFill>
                <a:srgbClr val="2F528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3020" tIns="33020" rIns="33020" bIns="33020" numCol="1" spcCol="1270" anchor="ctr" anchorCtr="0">
              <a:noAutofit/>
            </a:bodyPr>
            <a:lstStyle/>
            <a:p>
              <a:pPr marL="0" lvl="0" indent="0" algn="ctr" defTabSz="11557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26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90892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5" presetClass="emph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1" animBg="1"/>
      <p:bldP spid="21" grpId="1" animBg="1"/>
      <p:bldP spid="35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17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Library of medical nanodevices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2CC036-AE80-4527-B6F1-3456BE41289F}"/>
              </a:ext>
            </a:extLst>
          </p:cNvPr>
          <p:cNvSpPr/>
          <p:nvPr/>
        </p:nvSpPr>
        <p:spPr>
          <a:xfrm>
            <a:off x="563526" y="1457123"/>
            <a:ext cx="11064948" cy="88717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b="1" dirty="0">
                <a:solidFill>
                  <a:schemeClr val="tx1"/>
                </a:solidFill>
              </a:rPr>
              <a:t>Challenge: </a:t>
            </a:r>
            <a:r>
              <a:rPr lang="en-US" sz="2300" dirty="0">
                <a:solidFill>
                  <a:schemeClr val="tx1"/>
                </a:solidFill>
              </a:rPr>
              <a:t>Creating a </a:t>
            </a:r>
            <a:r>
              <a:rPr lang="en-US" sz="2300" u="sng" dirty="0">
                <a:solidFill>
                  <a:schemeClr val="tx1"/>
                </a:solidFill>
              </a:rPr>
              <a:t>library</a:t>
            </a:r>
            <a:r>
              <a:rPr lang="en-US" sz="2300" dirty="0">
                <a:solidFill>
                  <a:schemeClr val="tx1"/>
                </a:solidFill>
              </a:rPr>
              <a:t> of nanodevices for medical usage in a </a:t>
            </a:r>
            <a:r>
              <a:rPr lang="en-US" sz="2300" u="sng" dirty="0">
                <a:solidFill>
                  <a:schemeClr val="tx1"/>
                </a:solidFill>
              </a:rPr>
              <a:t>machine-readable form</a:t>
            </a:r>
            <a:endParaRPr lang="en-US" sz="23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FB59D96-8A63-4D04-B39A-FDAB2C4B34C2}"/>
              </a:ext>
            </a:extLst>
          </p:cNvPr>
          <p:cNvSpPr/>
          <p:nvPr/>
        </p:nvSpPr>
        <p:spPr>
          <a:xfrm>
            <a:off x="563526" y="2326584"/>
            <a:ext cx="11064948" cy="88717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b="1" dirty="0">
                <a:solidFill>
                  <a:schemeClr val="tx1"/>
                </a:solidFill>
              </a:rPr>
              <a:t>Proposed solution:</a:t>
            </a:r>
            <a:r>
              <a:rPr lang="en-US" sz="2300" dirty="0">
                <a:solidFill>
                  <a:schemeClr val="tx1"/>
                </a:solidFill>
              </a:rPr>
              <a:t> All the data is available in </a:t>
            </a:r>
            <a:r>
              <a:rPr lang="en-US" sz="2300" u="sng" dirty="0">
                <a:solidFill>
                  <a:schemeClr val="tx1"/>
                </a:solidFill>
              </a:rPr>
              <a:t>academic papers,</a:t>
            </a:r>
            <a:r>
              <a:rPr lang="en-US" sz="2300" dirty="0">
                <a:solidFill>
                  <a:schemeClr val="tx1"/>
                </a:solidFill>
              </a:rPr>
              <a:t> extract it from the papers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230B99-5E11-4E41-BF7A-41222C49EC5B}"/>
              </a:ext>
            </a:extLst>
          </p:cNvPr>
          <p:cNvSpPr/>
          <p:nvPr/>
        </p:nvSpPr>
        <p:spPr>
          <a:xfrm>
            <a:off x="563526" y="4433956"/>
            <a:ext cx="11042128" cy="88717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b="1" dirty="0">
                <a:solidFill>
                  <a:schemeClr val="tx1"/>
                </a:solidFill>
              </a:rPr>
              <a:t>Technical Challenge: </a:t>
            </a:r>
            <a:r>
              <a:rPr lang="en-US" sz="2300" dirty="0">
                <a:solidFill>
                  <a:schemeClr val="tx1"/>
                </a:solidFill>
              </a:rPr>
              <a:t>human written text is hard for computers to extract insights from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422039D-FB5E-4E0D-AADE-63015C43A8A3}"/>
              </a:ext>
            </a:extLst>
          </p:cNvPr>
          <p:cNvSpPr/>
          <p:nvPr/>
        </p:nvSpPr>
        <p:spPr>
          <a:xfrm>
            <a:off x="1388451" y="3176923"/>
            <a:ext cx="160621" cy="160621"/>
          </a:xfrm>
          <a:prstGeom prst="ellipse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C7639E-1AE3-41AD-A886-77E31F832E04}"/>
              </a:ext>
            </a:extLst>
          </p:cNvPr>
          <p:cNvSpPr/>
          <p:nvPr/>
        </p:nvSpPr>
        <p:spPr>
          <a:xfrm>
            <a:off x="1388451" y="4120783"/>
            <a:ext cx="160621" cy="160621"/>
          </a:xfrm>
          <a:prstGeom prst="ellipse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82EA612-2DC2-4C32-B668-1C54C14A286F}"/>
              </a:ext>
            </a:extLst>
          </p:cNvPr>
          <p:cNvSpPr/>
          <p:nvPr/>
        </p:nvSpPr>
        <p:spPr>
          <a:xfrm>
            <a:off x="1605517" y="3025174"/>
            <a:ext cx="73387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papers are in PDF file format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1922F0-C6C8-4CE7-BC31-40F980572C98}"/>
              </a:ext>
            </a:extLst>
          </p:cNvPr>
          <p:cNvSpPr/>
          <p:nvPr/>
        </p:nvSpPr>
        <p:spPr>
          <a:xfrm>
            <a:off x="1605517" y="4000396"/>
            <a:ext cx="73260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papers are written for humans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24E0553-0CAC-4EDF-B868-7AD1AD3BA434}"/>
              </a:ext>
            </a:extLst>
          </p:cNvPr>
          <p:cNvSpPr/>
          <p:nvPr/>
        </p:nvSpPr>
        <p:spPr>
          <a:xfrm>
            <a:off x="1388451" y="3646293"/>
            <a:ext cx="160621" cy="160621"/>
          </a:xfrm>
          <a:prstGeom prst="ellipse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537B411-7B47-4163-ABA2-D6C209D99079}"/>
              </a:ext>
            </a:extLst>
          </p:cNvPr>
          <p:cNvSpPr/>
          <p:nvPr/>
        </p:nvSpPr>
        <p:spPr>
          <a:xfrm>
            <a:off x="1605517" y="3533274"/>
            <a:ext cx="7326014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papers are in English</a:t>
            </a:r>
          </a:p>
        </p:txBody>
      </p:sp>
    </p:spTree>
    <p:extLst>
      <p:ext uri="{BB962C8B-B14F-4D97-AF65-F5344CB8AC3E}">
        <p14:creationId xmlns:p14="http://schemas.microsoft.com/office/powerpoint/2010/main" val="2949635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0" grpId="0" animBg="1"/>
      <p:bldP spid="13" grpId="0" animBg="1"/>
      <p:bldP spid="14" grpId="0" animBg="1"/>
      <p:bldP spid="15" grpId="0" animBg="1"/>
      <p:bldP spid="19" grpId="0" animBg="1"/>
      <p:bldP spid="20" grpId="0" animBg="1"/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18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Library of medical nanodevices – technical challenge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2CC036-AE80-4527-B6F1-3456BE41289F}"/>
              </a:ext>
            </a:extLst>
          </p:cNvPr>
          <p:cNvSpPr/>
          <p:nvPr/>
        </p:nvSpPr>
        <p:spPr>
          <a:xfrm>
            <a:off x="673820" y="2518231"/>
            <a:ext cx="11042128" cy="88717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1600" b="1" dirty="0">
                <a:solidFill>
                  <a:schemeClr val="tx1"/>
                </a:solidFill>
              </a:rPr>
              <a:t>[</a:t>
            </a:r>
            <a:r>
              <a:rPr lang="en-US" sz="1600" dirty="0" err="1">
                <a:solidFill>
                  <a:schemeClr val="tx1"/>
                </a:solidFill>
              </a:rPr>
              <a:t>Akinsiku</a:t>
            </a:r>
            <a:r>
              <a:rPr lang="en-US" sz="1600" dirty="0">
                <a:solidFill>
                  <a:schemeClr val="tx1"/>
                </a:solidFill>
              </a:rPr>
              <a:t>, Dare, </a:t>
            </a:r>
            <a:r>
              <a:rPr lang="en-US" sz="1600" dirty="0" err="1">
                <a:solidFill>
                  <a:schemeClr val="tx1"/>
                </a:solidFill>
              </a:rPr>
              <a:t>Ajanaku</a:t>
            </a:r>
            <a:r>
              <a:rPr lang="en-US" sz="1600" dirty="0">
                <a:solidFill>
                  <a:schemeClr val="tx1"/>
                </a:solidFill>
              </a:rPr>
              <a:t> 2018]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FB59D96-8A63-4D04-B39A-FDAB2C4B34C2}"/>
              </a:ext>
            </a:extLst>
          </p:cNvPr>
          <p:cNvSpPr/>
          <p:nvPr/>
        </p:nvSpPr>
        <p:spPr>
          <a:xfrm>
            <a:off x="673820" y="1200538"/>
            <a:ext cx="11042128" cy="88717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400" b="1" dirty="0">
                <a:solidFill>
                  <a:schemeClr val="tx1"/>
                </a:solidFill>
              </a:rPr>
              <a:t>Property:</a:t>
            </a:r>
            <a:r>
              <a:rPr lang="en-US" sz="2400" dirty="0">
                <a:solidFill>
                  <a:schemeClr val="tx1"/>
                </a:solidFill>
              </a:rPr>
              <a:t> Size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CB3BFF4-EADC-4B4C-82A9-F0FE8A1355F0}"/>
                  </a:ext>
                </a:extLst>
              </p:cNvPr>
              <p:cNvSpPr/>
              <p:nvPr/>
            </p:nvSpPr>
            <p:spPr>
              <a:xfrm>
                <a:off x="673820" y="2036587"/>
                <a:ext cx="11042128" cy="608248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r>
                  <a:rPr lang="en-US" sz="2100" dirty="0">
                    <a:solidFill>
                      <a:schemeClr val="tx1"/>
                    </a:solidFill>
                  </a:rPr>
                  <a:t>TEM image revealed quasi-spherical shapes of an average diameter of </a:t>
                </a:r>
                <a14:m>
                  <m:oMath xmlns:m="http://schemas.openxmlformats.org/officeDocument/2006/math">
                    <m:r>
                      <a:rPr lang="en-US" sz="21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𝟗</m:t>
                    </m:r>
                    <m:r>
                      <a:rPr lang="en-US" sz="21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1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𝟏𝟎</m:t>
                    </m:r>
                    <m:r>
                      <a:rPr lang="en-US" sz="21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±</m:t>
                    </m:r>
                    <m:r>
                      <a:rPr lang="en-US" sz="21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21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1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𝟏𝟐</m:t>
                    </m:r>
                  </m:oMath>
                </a14:m>
                <a:r>
                  <a:rPr lang="en-US" sz="2100" dirty="0">
                    <a:solidFill>
                      <a:schemeClr val="tx1"/>
                    </a:solidFill>
                  </a:rPr>
                  <a:t> </a:t>
                </a:r>
                <a:r>
                  <a:rPr lang="en-US" sz="2100" b="1" dirty="0">
                    <a:solidFill>
                      <a:schemeClr val="tx1"/>
                    </a:solidFill>
                  </a:rPr>
                  <a:t>nm</a:t>
                </a:r>
                <a:r>
                  <a:rPr lang="en-US" sz="2100" dirty="0">
                    <a:solidFill>
                      <a:schemeClr val="tx1"/>
                    </a:solidFill>
                  </a:rPr>
                  <a:t> for Ag NPs.</a:t>
                </a:r>
              </a:p>
            </p:txBody>
          </p:sp>
        </mc:Choice>
        <mc:Fallback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CB3BFF4-EADC-4B4C-82A9-F0FE8A1355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820" y="2036587"/>
                <a:ext cx="11042128" cy="608248"/>
              </a:xfrm>
              <a:prstGeom prst="rect">
                <a:avLst/>
              </a:prstGeom>
              <a:blipFill>
                <a:blip r:embed="rId4"/>
                <a:stretch>
                  <a:fillRect l="-607" b="-2941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64286854-7A1B-4E27-A9CB-DF0ABC8829C0}"/>
              </a:ext>
            </a:extLst>
          </p:cNvPr>
          <p:cNvSpPr/>
          <p:nvPr/>
        </p:nvSpPr>
        <p:spPr>
          <a:xfrm>
            <a:off x="673820" y="4117957"/>
            <a:ext cx="11042128" cy="88717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1600" dirty="0">
                <a:solidFill>
                  <a:schemeClr val="tx1"/>
                </a:solidFill>
              </a:rPr>
              <a:t>[</a:t>
            </a:r>
            <a:r>
              <a:rPr lang="en-US" sz="1600" dirty="0" err="1">
                <a:solidFill>
                  <a:schemeClr val="tx1"/>
                </a:solidFill>
              </a:rPr>
              <a:t>Malekmohammadi</a:t>
            </a:r>
            <a:r>
              <a:rPr lang="en-US" sz="1600" dirty="0">
                <a:solidFill>
                  <a:schemeClr val="tx1"/>
                </a:solidFill>
              </a:rPr>
              <a:t>, </a:t>
            </a:r>
            <a:r>
              <a:rPr lang="en-US" sz="1600" dirty="0" err="1">
                <a:solidFill>
                  <a:schemeClr val="tx1"/>
                </a:solidFill>
              </a:rPr>
              <a:t>Hadadzadeh</a:t>
            </a:r>
            <a:r>
              <a:rPr lang="en-US" sz="1600" dirty="0">
                <a:solidFill>
                  <a:schemeClr val="tx1"/>
                </a:solidFill>
              </a:rPr>
              <a:t>, </a:t>
            </a:r>
            <a:r>
              <a:rPr lang="en-US" sz="1600" dirty="0" err="1">
                <a:solidFill>
                  <a:schemeClr val="tx1"/>
                </a:solidFill>
              </a:rPr>
              <a:t>Farrokhpour</a:t>
            </a:r>
            <a:r>
              <a:rPr lang="en-US" sz="1600" dirty="0">
                <a:solidFill>
                  <a:schemeClr val="tx1"/>
                </a:solidFill>
              </a:rPr>
              <a:t>, </a:t>
            </a:r>
            <a:r>
              <a:rPr lang="en-US" sz="1600" dirty="0" err="1">
                <a:solidFill>
                  <a:schemeClr val="tx1"/>
                </a:solidFill>
              </a:rPr>
              <a:t>Amirghofran</a:t>
            </a:r>
            <a:r>
              <a:rPr lang="en-US" sz="1600" dirty="0">
                <a:solidFill>
                  <a:schemeClr val="tx1"/>
                </a:solidFill>
              </a:rPr>
              <a:t> 2018]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3D766D1-E667-4D01-9842-4A10704CA5A3}"/>
                  </a:ext>
                </a:extLst>
              </p:cNvPr>
              <p:cNvSpPr/>
              <p:nvPr/>
            </p:nvSpPr>
            <p:spPr>
              <a:xfrm>
                <a:off x="673820" y="3433528"/>
                <a:ext cx="11042128" cy="887179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r>
                  <a:rPr lang="en-US" sz="2100" dirty="0">
                    <a:solidFill>
                      <a:schemeClr val="tx1"/>
                    </a:solidFill>
                  </a:rPr>
                  <a:t>The results show that the size of </a:t>
                </a:r>
                <a:r>
                  <a:rPr lang="en-US" sz="2100" dirty="0" err="1">
                    <a:solidFill>
                      <a:schemeClr val="tx1"/>
                    </a:solidFill>
                  </a:rPr>
                  <a:t>Cur-AnNPs@GFMS</a:t>
                </a:r>
                <a:r>
                  <a:rPr lang="en-US" sz="2100" dirty="0">
                    <a:solidFill>
                      <a:schemeClr val="tx1"/>
                    </a:solidFill>
                  </a:rPr>
                  <a:t> is about </a:t>
                </a:r>
                <a:r>
                  <a:rPr lang="en-US" sz="2100" b="1" dirty="0">
                    <a:solidFill>
                      <a:schemeClr val="tx1"/>
                    </a:solidFill>
                  </a:rPr>
                  <a:t>1 </a:t>
                </a:r>
                <a14:m>
                  <m:oMath xmlns:m="http://schemas.openxmlformats.org/officeDocument/2006/math">
                    <m:r>
                      <a:rPr lang="en-US" sz="21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𝛍</m:t>
                    </m:r>
                    <m:r>
                      <a:rPr lang="en-US" sz="21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𝐦</m:t>
                    </m:r>
                  </m:oMath>
                </a14:m>
                <a:r>
                  <a:rPr lang="en-US" sz="2100" b="1" dirty="0">
                    <a:solidFill>
                      <a:schemeClr val="tx1"/>
                    </a:solidFill>
                  </a:rPr>
                  <a:t> with a thickness of  5-25 nm</a:t>
                </a:r>
                <a:r>
                  <a:rPr lang="en-US" sz="2100" dirty="0">
                    <a:solidFill>
                      <a:schemeClr val="tx1"/>
                    </a:solidFill>
                  </a:rPr>
                  <a:t>.</a:t>
                </a:r>
              </a:p>
            </p:txBody>
          </p:sp>
        </mc:Choice>
        <mc:Fallback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3D766D1-E667-4D01-9842-4A10704CA5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820" y="3433528"/>
                <a:ext cx="11042128" cy="887179"/>
              </a:xfrm>
              <a:prstGeom prst="rect">
                <a:avLst/>
              </a:prstGeom>
              <a:blipFill>
                <a:blip r:embed="rId5"/>
                <a:stretch>
                  <a:fillRect l="-607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FB248D5-89BA-4A4C-ACB1-7A579C379092}"/>
              </a:ext>
            </a:extLst>
          </p:cNvPr>
          <p:cNvCxnSpPr>
            <a:cxnSpLocks/>
          </p:cNvCxnSpPr>
          <p:nvPr/>
        </p:nvCxnSpPr>
        <p:spPr>
          <a:xfrm>
            <a:off x="673820" y="3260683"/>
            <a:ext cx="1104212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92D79F-F608-433D-BA00-CDE623A2A5B5}"/>
              </a:ext>
            </a:extLst>
          </p:cNvPr>
          <p:cNvCxnSpPr>
            <a:cxnSpLocks/>
          </p:cNvCxnSpPr>
          <p:nvPr/>
        </p:nvCxnSpPr>
        <p:spPr>
          <a:xfrm>
            <a:off x="673820" y="5005136"/>
            <a:ext cx="1104212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D8412E9-C9C6-4A41-964A-5FC936B01610}"/>
                  </a:ext>
                </a:extLst>
              </p:cNvPr>
              <p:cNvSpPr/>
              <p:nvPr/>
            </p:nvSpPr>
            <p:spPr>
              <a:xfrm>
                <a:off x="673820" y="5026639"/>
                <a:ext cx="11042128" cy="887179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r>
                  <a:rPr lang="en-US" sz="2100" dirty="0">
                    <a:solidFill>
                      <a:schemeClr val="tx1"/>
                    </a:solidFill>
                  </a:rPr>
                  <a:t>The nanoparticles injected to a tumor with diameters of </a:t>
                </a:r>
                <a:r>
                  <a:rPr lang="en-US" sz="2100" b="1" dirty="0">
                    <a:solidFill>
                      <a:schemeClr val="tx1"/>
                    </a:solidFill>
                  </a:rPr>
                  <a:t>8 </a:t>
                </a:r>
                <a14:m>
                  <m:oMath xmlns:m="http://schemas.openxmlformats.org/officeDocument/2006/math">
                    <m:r>
                      <a:rPr lang="en-US" sz="2100" b="1" i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𝛍</m:t>
                    </m:r>
                    <m:r>
                      <a:rPr lang="en-US" sz="21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𝐦</m:t>
                    </m:r>
                    <m:r>
                      <a:rPr lang="en-US" sz="21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21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𝟐𝟎</m:t>
                    </m:r>
                    <m:r>
                      <a:rPr lang="en-US" sz="21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1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𝐧𝐦</m:t>
                    </m:r>
                    <m:r>
                      <a:rPr lang="en-US" sz="21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1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respectively</m:t>
                    </m:r>
                    <m:r>
                      <a:rPr lang="en-US" sz="21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 </m:t>
                    </m:r>
                  </m:oMath>
                </a14:m>
                <a:endParaRPr lang="en-US" sz="21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D8412E9-C9C6-4A41-964A-5FC936B0161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820" y="5026639"/>
                <a:ext cx="11042128" cy="887179"/>
              </a:xfrm>
              <a:prstGeom prst="rect">
                <a:avLst/>
              </a:prstGeom>
              <a:blipFill>
                <a:blip r:embed="rId6"/>
                <a:stretch>
                  <a:fillRect l="-607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Arrow: U-Turn 25">
            <a:extLst>
              <a:ext uri="{FF2B5EF4-FFF2-40B4-BE49-F238E27FC236}">
                <a16:creationId xmlns:a16="http://schemas.microsoft.com/office/drawing/2014/main" id="{0E3B47DE-D88D-450C-9946-B5A511150C7B}"/>
              </a:ext>
            </a:extLst>
          </p:cNvPr>
          <p:cNvSpPr/>
          <p:nvPr/>
        </p:nvSpPr>
        <p:spPr>
          <a:xfrm rot="10800000">
            <a:off x="4411980" y="5689564"/>
            <a:ext cx="2811780" cy="245755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rgbClr val="4472C4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27" name="Arrow: U-Turn 26">
            <a:extLst>
              <a:ext uri="{FF2B5EF4-FFF2-40B4-BE49-F238E27FC236}">
                <a16:creationId xmlns:a16="http://schemas.microsoft.com/office/drawing/2014/main" id="{EA09A686-0690-4DB9-8CB0-4B84A529AA8F}"/>
              </a:ext>
            </a:extLst>
          </p:cNvPr>
          <p:cNvSpPr/>
          <p:nvPr/>
        </p:nvSpPr>
        <p:spPr>
          <a:xfrm rot="10800000">
            <a:off x="1828800" y="5722228"/>
            <a:ext cx="6189444" cy="438541"/>
          </a:xfrm>
          <a:prstGeom prst="uturnArrow">
            <a:avLst>
              <a:gd name="adj1" fmla="val 17181"/>
              <a:gd name="adj2" fmla="val 25000"/>
              <a:gd name="adj3" fmla="val 25000"/>
              <a:gd name="adj4" fmla="val 75000"/>
              <a:gd name="adj5" fmla="val 100000"/>
            </a:avLst>
          </a:prstGeom>
          <a:solidFill>
            <a:srgbClr val="4472C4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018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5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2" grpId="0" animBg="1"/>
      <p:bldP spid="13" grpId="0" animBg="1"/>
      <p:bldP spid="24" grpId="0" animBg="1"/>
      <p:bldP spid="26" grpId="0" animBg="1"/>
      <p:bldP spid="2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EAEC2A-D1C4-4E68-9D47-E0B71DE33DF1}"/>
              </a:ext>
            </a:extLst>
          </p:cNvPr>
          <p:cNvSpPr/>
          <p:nvPr/>
        </p:nvSpPr>
        <p:spPr>
          <a:xfrm>
            <a:off x="415290" y="5337810"/>
            <a:ext cx="11361420" cy="152019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Teddy </a:t>
            </a:r>
            <a:r>
              <a:rPr lang="en-US" sz="2800" b="1" dirty="0" err="1">
                <a:solidFill>
                  <a:schemeClr val="tx1"/>
                </a:solidFill>
              </a:rPr>
              <a:t>Lazebnik</a:t>
            </a:r>
            <a:r>
              <a:rPr lang="en-US" sz="2800" b="1" dirty="0">
                <a:solidFill>
                  <a:schemeClr val="tx1"/>
                </a:solidFill>
              </a:rPr>
              <a:t> - lazebnik.teddy@gmail.com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Chana </a:t>
            </a:r>
            <a:r>
              <a:rPr lang="en-US" sz="2800" b="1" dirty="0" err="1">
                <a:solidFill>
                  <a:schemeClr val="tx1"/>
                </a:solidFill>
              </a:rPr>
              <a:t>Weitman</a:t>
            </a:r>
            <a:r>
              <a:rPr lang="en-US" sz="2800" b="1" dirty="0">
                <a:solidFill>
                  <a:schemeClr val="tx1"/>
                </a:solidFill>
              </a:rPr>
              <a:t> - weitman@mail.biu.ac.il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Gal </a:t>
            </a:r>
            <a:r>
              <a:rPr lang="en-US" sz="2800" b="1" dirty="0" err="1">
                <a:solidFill>
                  <a:schemeClr val="tx1"/>
                </a:solidFill>
              </a:rPr>
              <a:t>Kaminka</a:t>
            </a:r>
            <a:r>
              <a:rPr lang="en-US" sz="2800" b="1" dirty="0">
                <a:solidFill>
                  <a:schemeClr val="tx1"/>
                </a:solidFill>
              </a:rPr>
              <a:t> - galk@cs.biu.ac.il</a:t>
            </a:r>
          </a:p>
          <a:p>
            <a:pPr algn="ctr"/>
            <a:br>
              <a:rPr lang="en-US" sz="2800" b="1" dirty="0">
                <a:solidFill>
                  <a:schemeClr val="tx1"/>
                </a:solidFill>
              </a:rPr>
            </a:b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D645B3-F720-4AFC-96B2-71EBCFBA935B}"/>
              </a:ext>
            </a:extLst>
          </p:cNvPr>
          <p:cNvSpPr/>
          <p:nvPr/>
        </p:nvSpPr>
        <p:spPr>
          <a:xfrm>
            <a:off x="0" y="3930578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/>
              <a:t>www.rivendellscholar.info</a:t>
            </a:r>
            <a:endParaRPr lang="he-IL" sz="48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588A063-423D-4411-B476-7C835EF72EB5}"/>
              </a:ext>
            </a:extLst>
          </p:cNvPr>
          <p:cNvSpPr/>
          <p:nvPr/>
        </p:nvSpPr>
        <p:spPr>
          <a:xfrm>
            <a:off x="415290" y="647300"/>
            <a:ext cx="3331210" cy="2781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Goal: auto generate nanodevice swarms </a:t>
            </a:r>
            <a:endParaRPr lang="he-IL" sz="2800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765399E-AAF7-43A4-B2FE-03E284BFB30F}"/>
              </a:ext>
            </a:extLst>
          </p:cNvPr>
          <p:cNvSpPr/>
          <p:nvPr/>
        </p:nvSpPr>
        <p:spPr>
          <a:xfrm>
            <a:off x="4430395" y="647300"/>
            <a:ext cx="3331210" cy="2781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200" dirty="0"/>
              <a:t>Library of medical nanodevices is the first step </a:t>
            </a:r>
            <a:endParaRPr lang="he-IL" sz="3200" dirty="0"/>
          </a:p>
          <a:p>
            <a:pPr algn="ctr"/>
            <a:endParaRPr lang="he-IL" sz="32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816002F-2AD2-4F26-96B0-8E8C233E023F}"/>
              </a:ext>
            </a:extLst>
          </p:cNvPr>
          <p:cNvSpPr/>
          <p:nvPr/>
        </p:nvSpPr>
        <p:spPr>
          <a:xfrm>
            <a:off x="8445500" y="647300"/>
            <a:ext cx="3331210" cy="2781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200" dirty="0"/>
              <a:t>Project based search improves results in academic search</a:t>
            </a:r>
            <a:endParaRPr lang="he-IL" sz="3200" dirty="0"/>
          </a:p>
        </p:txBody>
      </p:sp>
    </p:spTree>
    <p:extLst>
      <p:ext uri="{BB962C8B-B14F-4D97-AF65-F5344CB8AC3E}">
        <p14:creationId xmlns:p14="http://schemas.microsoft.com/office/powerpoint/2010/main" val="200583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My PhD goal: auto generate nanodevice swarms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0FB1E8-451C-4EBA-B4E8-80A1CFCDB374}"/>
              </a:ext>
            </a:extLst>
          </p:cNvPr>
          <p:cNvSpPr/>
          <p:nvPr/>
        </p:nvSpPr>
        <p:spPr>
          <a:xfrm>
            <a:off x="596485" y="5050037"/>
            <a:ext cx="4270147" cy="3707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First work from our group by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Inbal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Wiesel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ED0DAC6-2273-4500-8081-F5F5B54089E2}"/>
              </a:ext>
            </a:extLst>
          </p:cNvPr>
          <p:cNvSpPr/>
          <p:nvPr/>
        </p:nvSpPr>
        <p:spPr>
          <a:xfrm>
            <a:off x="560907" y="3884105"/>
            <a:ext cx="4469005" cy="890641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Programming language code [</a:t>
            </a:r>
            <a:r>
              <a:rPr lang="en-US" dirty="0" err="1">
                <a:solidFill>
                  <a:schemeClr val="tx1"/>
                </a:solidFill>
              </a:rPr>
              <a:t>Athelas</a:t>
            </a:r>
            <a:r>
              <a:rPr lang="en-US" dirty="0">
                <a:solidFill>
                  <a:schemeClr val="tx1"/>
                </a:solidFill>
              </a:rPr>
              <a:t>]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2" name="Diamond 1">
            <a:extLst>
              <a:ext uri="{FF2B5EF4-FFF2-40B4-BE49-F238E27FC236}">
                <a16:creationId xmlns:a16="http://schemas.microsoft.com/office/drawing/2014/main" id="{A6495D45-0ED7-41CA-B137-5DAEFD7608D8}"/>
              </a:ext>
            </a:extLst>
          </p:cNvPr>
          <p:cNvSpPr/>
          <p:nvPr/>
        </p:nvSpPr>
        <p:spPr>
          <a:xfrm>
            <a:off x="5877756" y="2707733"/>
            <a:ext cx="2247900" cy="2219996"/>
          </a:xfrm>
          <a:prstGeom prst="diamond">
            <a:avLst/>
          </a:prstGeom>
          <a:noFill/>
          <a:ln w="3810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Software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[Bilbo]</a:t>
            </a:r>
            <a:endParaRPr lang="he-IL" dirty="0">
              <a:solidFill>
                <a:schemeClr val="tx1"/>
              </a:solidFill>
            </a:endParaRPr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A0C8DB87-1E04-417D-BD7F-3A0A48A80E4E}"/>
              </a:ext>
            </a:extLst>
          </p:cNvPr>
          <p:cNvCxnSpPr>
            <a:cxnSpLocks/>
            <a:stCxn id="36" idx="3"/>
            <a:endCxn id="2" idx="1"/>
          </p:cNvCxnSpPr>
          <p:nvPr/>
        </p:nvCxnSpPr>
        <p:spPr>
          <a:xfrm flipV="1">
            <a:off x="5029912" y="3817731"/>
            <a:ext cx="847844" cy="511695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C9DA35D1-4800-4362-B678-656F014F8C3E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5029912" y="3157899"/>
            <a:ext cx="847843" cy="653265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7390F787-4E37-4DB8-988E-2FAB3F4B8CDD}"/>
              </a:ext>
            </a:extLst>
          </p:cNvPr>
          <p:cNvCxnSpPr>
            <a:cxnSpLocks/>
            <a:stCxn id="2" idx="3"/>
            <a:endCxn id="26" idx="1"/>
          </p:cNvCxnSpPr>
          <p:nvPr/>
        </p:nvCxnSpPr>
        <p:spPr>
          <a:xfrm>
            <a:off x="8125656" y="3817731"/>
            <a:ext cx="845224" cy="12700"/>
          </a:xfrm>
          <a:prstGeom prst="bentConnector3">
            <a:avLst>
              <a:gd name="adj1" fmla="val 110102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C168AA-ED26-4DB8-B832-65A592BD0EBC}"/>
              </a:ext>
            </a:extLst>
          </p:cNvPr>
          <p:cNvSpPr/>
          <p:nvPr/>
        </p:nvSpPr>
        <p:spPr>
          <a:xfrm>
            <a:off x="8970880" y="2104140"/>
            <a:ext cx="2557576" cy="3427181"/>
          </a:xfrm>
          <a:prstGeom prst="roundRect">
            <a:avLst>
              <a:gd name="adj" fmla="val 8372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Combinations of different nanodevices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 rtl="1"/>
            <a:r>
              <a:rPr lang="en-US" dirty="0">
                <a:solidFill>
                  <a:schemeClr val="tx1"/>
                </a:solidFill>
              </a:rPr>
              <a:t>[swarm]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7B3827-E6A9-4E1A-8E04-4789E5DCAA7E}"/>
              </a:ext>
            </a:extLst>
          </p:cNvPr>
          <p:cNvSpPr/>
          <p:nvPr/>
        </p:nvSpPr>
        <p:spPr>
          <a:xfrm>
            <a:off x="9764599" y="2203184"/>
            <a:ext cx="9701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Goal</a:t>
            </a:r>
            <a:endParaRPr lang="he-IL" sz="3200" b="1" u="sng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E33603AB-7B53-47B1-A2E3-C351138D6678}"/>
              </a:ext>
            </a:extLst>
          </p:cNvPr>
          <p:cNvSpPr/>
          <p:nvPr/>
        </p:nvSpPr>
        <p:spPr>
          <a:xfrm>
            <a:off x="560906" y="2706984"/>
            <a:ext cx="4469006" cy="901830"/>
          </a:xfrm>
          <a:prstGeom prst="roundRect">
            <a:avLst/>
          </a:prstGeom>
          <a:solidFill>
            <a:srgbClr val="4472C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Library of known nanodevices</a:t>
            </a:r>
            <a:br>
              <a:rPr lang="en-US" dirty="0"/>
            </a:br>
            <a:r>
              <a:rPr lang="en-US" dirty="0"/>
              <a:t> and their properties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80735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6" grpId="0" animBg="1"/>
      <p:bldP spid="2" grpId="0" animBg="1"/>
      <p:bldP spid="26" grpId="0" animBg="1"/>
      <p:bldP spid="17" grpId="0"/>
      <p:bldP spid="3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process of creating library of medical nanodevices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36CA01F-D4F0-40A9-9036-CA3D5876A5E1}"/>
              </a:ext>
            </a:extLst>
          </p:cNvPr>
          <p:cNvSpPr/>
          <p:nvPr/>
        </p:nvSpPr>
        <p:spPr>
          <a:xfrm>
            <a:off x="964674" y="1685986"/>
            <a:ext cx="4986546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/>
              <a:t>Filter relevant papers</a:t>
            </a:r>
            <a:endParaRPr lang="he-IL" sz="24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1625EB9-B36A-44CA-A077-3164B5CDA4F3}"/>
              </a:ext>
            </a:extLst>
          </p:cNvPr>
          <p:cNvSpPr/>
          <p:nvPr/>
        </p:nvSpPr>
        <p:spPr>
          <a:xfrm>
            <a:off x="964674" y="2908801"/>
            <a:ext cx="4986546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lvl="0" algn="ctr" rtl="1"/>
            <a:r>
              <a:rPr lang="en-US" sz="2400" dirty="0"/>
              <a:t>Convert PDFs to machine-readable text format</a:t>
            </a:r>
            <a:endParaRPr lang="he-IL" sz="24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0E9A051-48C8-447F-A76B-4166E9FA29C2}"/>
              </a:ext>
            </a:extLst>
          </p:cNvPr>
          <p:cNvSpPr/>
          <p:nvPr/>
        </p:nvSpPr>
        <p:spPr>
          <a:xfrm>
            <a:off x="6240780" y="1685986"/>
            <a:ext cx="4986546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lvl="0" algn="ctr" rtl="1"/>
            <a:r>
              <a:rPr lang="en-US" sz="2400" dirty="0"/>
              <a:t>Let domain experts mark properties in papers</a:t>
            </a:r>
            <a:endParaRPr lang="he-IL" sz="24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7065C90-3A75-4AD0-B714-04884475E031}"/>
              </a:ext>
            </a:extLst>
          </p:cNvPr>
          <p:cNvSpPr/>
          <p:nvPr/>
        </p:nvSpPr>
        <p:spPr>
          <a:xfrm>
            <a:off x="964674" y="4059164"/>
            <a:ext cx="10262652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lvl="0" algn="ctr" rtl="1"/>
            <a:r>
              <a:rPr lang="en-US" sz="2400" dirty="0"/>
              <a:t>Extract pairs of property and value from papers</a:t>
            </a:r>
            <a:endParaRPr lang="he-IL" sz="2400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F34E770-A752-4D86-A17E-B1284F4DA220}"/>
              </a:ext>
            </a:extLst>
          </p:cNvPr>
          <p:cNvGrpSpPr/>
          <p:nvPr/>
        </p:nvGrpSpPr>
        <p:grpSpPr>
          <a:xfrm>
            <a:off x="3313658" y="2474655"/>
            <a:ext cx="288578" cy="434146"/>
            <a:chOff x="10229224" y="0"/>
            <a:chExt cx="552988" cy="552988"/>
          </a:xfrm>
          <a:solidFill>
            <a:srgbClr val="2F528F"/>
          </a:solidFill>
        </p:grpSpPr>
        <p:sp>
          <p:nvSpPr>
            <p:cNvPr id="30" name="Arrow: Down 29">
              <a:extLst>
                <a:ext uri="{FF2B5EF4-FFF2-40B4-BE49-F238E27FC236}">
                  <a16:creationId xmlns:a16="http://schemas.microsoft.com/office/drawing/2014/main" id="{DF77CCD1-DFE0-4EE1-B9B7-80A2FFC14877}"/>
                </a:ext>
              </a:extLst>
            </p:cNvPr>
            <p:cNvSpPr/>
            <p:nvPr/>
          </p:nvSpPr>
          <p:spPr>
            <a:xfrm>
              <a:off x="10229224" y="0"/>
              <a:ext cx="552988" cy="552988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  <a:ln>
              <a:solidFill>
                <a:srgbClr val="2F528F"/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Arrow: Down 4">
              <a:extLst>
                <a:ext uri="{FF2B5EF4-FFF2-40B4-BE49-F238E27FC236}">
                  <a16:creationId xmlns:a16="http://schemas.microsoft.com/office/drawing/2014/main" id="{D3E105F3-49E9-40A6-AEF0-83A30B133485}"/>
                </a:ext>
              </a:extLst>
            </p:cNvPr>
            <p:cNvSpPr txBox="1"/>
            <p:nvPr/>
          </p:nvSpPr>
          <p:spPr>
            <a:xfrm>
              <a:off x="10353646" y="0"/>
              <a:ext cx="304144" cy="416123"/>
            </a:xfrm>
            <a:prstGeom prst="rect">
              <a:avLst/>
            </a:prstGeom>
            <a:grpFill/>
            <a:ln>
              <a:solidFill>
                <a:srgbClr val="2F528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3020" tIns="33020" rIns="33020" bIns="33020" numCol="1" spcCol="1270" anchor="ctr" anchorCtr="0">
              <a:noAutofit/>
            </a:bodyPr>
            <a:lstStyle/>
            <a:p>
              <a:pPr marL="0" lvl="0" indent="0" algn="ctr" defTabSz="11557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2600" kern="1200"/>
            </a:p>
          </p:txBody>
        </p:sp>
      </p:grp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70F8FCC-14F5-410C-8BC8-4F80754A0B04}"/>
              </a:ext>
            </a:extLst>
          </p:cNvPr>
          <p:cNvSpPr/>
          <p:nvPr/>
        </p:nvSpPr>
        <p:spPr>
          <a:xfrm>
            <a:off x="964674" y="5250292"/>
            <a:ext cx="10262652" cy="78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lvl="0" algn="ctr" rtl="1"/>
            <a:r>
              <a:rPr lang="en-US" sz="2400" dirty="0"/>
              <a:t>Join the results into a table and inform about ambiguity</a:t>
            </a:r>
            <a:endParaRPr lang="he-IL" sz="2400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39CB435-CE6D-48C4-82C7-F3551969069A}"/>
              </a:ext>
            </a:extLst>
          </p:cNvPr>
          <p:cNvGrpSpPr/>
          <p:nvPr/>
        </p:nvGrpSpPr>
        <p:grpSpPr>
          <a:xfrm>
            <a:off x="3313658" y="3697471"/>
            <a:ext cx="288578" cy="361694"/>
            <a:chOff x="10229224" y="0"/>
            <a:chExt cx="552988" cy="552988"/>
          </a:xfrm>
          <a:solidFill>
            <a:srgbClr val="2F528F"/>
          </a:solidFill>
        </p:grpSpPr>
        <p:sp>
          <p:nvSpPr>
            <p:cNvPr id="40" name="Arrow: Down 39">
              <a:extLst>
                <a:ext uri="{FF2B5EF4-FFF2-40B4-BE49-F238E27FC236}">
                  <a16:creationId xmlns:a16="http://schemas.microsoft.com/office/drawing/2014/main" id="{08A969B4-74BA-4606-87F3-2756AAFE55A8}"/>
                </a:ext>
              </a:extLst>
            </p:cNvPr>
            <p:cNvSpPr/>
            <p:nvPr/>
          </p:nvSpPr>
          <p:spPr>
            <a:xfrm>
              <a:off x="10229224" y="0"/>
              <a:ext cx="552988" cy="552988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  <a:ln>
              <a:solidFill>
                <a:srgbClr val="2F528F"/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Arrow: Down 4">
              <a:extLst>
                <a:ext uri="{FF2B5EF4-FFF2-40B4-BE49-F238E27FC236}">
                  <a16:creationId xmlns:a16="http://schemas.microsoft.com/office/drawing/2014/main" id="{F4DA8758-835E-48A4-B37C-1DFA4CBC28D5}"/>
                </a:ext>
              </a:extLst>
            </p:cNvPr>
            <p:cNvSpPr txBox="1"/>
            <p:nvPr/>
          </p:nvSpPr>
          <p:spPr>
            <a:xfrm>
              <a:off x="10353646" y="0"/>
              <a:ext cx="304144" cy="416123"/>
            </a:xfrm>
            <a:prstGeom prst="rect">
              <a:avLst/>
            </a:prstGeom>
            <a:grpFill/>
            <a:ln>
              <a:solidFill>
                <a:srgbClr val="2F528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3020" tIns="33020" rIns="33020" bIns="33020" numCol="1" spcCol="1270" anchor="ctr" anchorCtr="0">
              <a:noAutofit/>
            </a:bodyPr>
            <a:lstStyle/>
            <a:p>
              <a:pPr marL="0" lvl="0" indent="0" algn="ctr" defTabSz="11557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2600" kern="120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DBC41B0-A6C7-4E94-A61A-52A72E8D853E}"/>
              </a:ext>
            </a:extLst>
          </p:cNvPr>
          <p:cNvGrpSpPr/>
          <p:nvPr/>
        </p:nvGrpSpPr>
        <p:grpSpPr>
          <a:xfrm>
            <a:off x="5918396" y="4850811"/>
            <a:ext cx="288578" cy="431167"/>
            <a:chOff x="10229224" y="0"/>
            <a:chExt cx="552988" cy="552988"/>
          </a:xfrm>
          <a:solidFill>
            <a:srgbClr val="2F528F"/>
          </a:solidFill>
        </p:grpSpPr>
        <p:sp>
          <p:nvSpPr>
            <p:cNvPr id="43" name="Arrow: Down 42">
              <a:extLst>
                <a:ext uri="{FF2B5EF4-FFF2-40B4-BE49-F238E27FC236}">
                  <a16:creationId xmlns:a16="http://schemas.microsoft.com/office/drawing/2014/main" id="{E5E3F9EC-C521-4687-809E-4CAC6C0F31B7}"/>
                </a:ext>
              </a:extLst>
            </p:cNvPr>
            <p:cNvSpPr/>
            <p:nvPr/>
          </p:nvSpPr>
          <p:spPr>
            <a:xfrm>
              <a:off x="10229224" y="0"/>
              <a:ext cx="552988" cy="552988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  <a:ln>
              <a:solidFill>
                <a:srgbClr val="2F528F"/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Arrow: Down 4">
              <a:extLst>
                <a:ext uri="{FF2B5EF4-FFF2-40B4-BE49-F238E27FC236}">
                  <a16:creationId xmlns:a16="http://schemas.microsoft.com/office/drawing/2014/main" id="{F4D2735F-B4F6-4713-BDF1-70C6D3DCE88C}"/>
                </a:ext>
              </a:extLst>
            </p:cNvPr>
            <p:cNvSpPr txBox="1"/>
            <p:nvPr/>
          </p:nvSpPr>
          <p:spPr>
            <a:xfrm>
              <a:off x="10353646" y="0"/>
              <a:ext cx="304144" cy="416123"/>
            </a:xfrm>
            <a:prstGeom prst="rect">
              <a:avLst/>
            </a:prstGeom>
            <a:grpFill/>
            <a:ln>
              <a:solidFill>
                <a:srgbClr val="2F528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3020" tIns="33020" rIns="33020" bIns="33020" numCol="1" spcCol="1270" anchor="ctr" anchorCtr="0">
              <a:noAutofit/>
            </a:bodyPr>
            <a:lstStyle/>
            <a:p>
              <a:pPr marL="0" lvl="0" indent="0" algn="ctr" defTabSz="11557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2600" kern="120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1139849-E35C-489D-A239-8F92C17373C6}"/>
              </a:ext>
            </a:extLst>
          </p:cNvPr>
          <p:cNvGrpSpPr/>
          <p:nvPr/>
        </p:nvGrpSpPr>
        <p:grpSpPr>
          <a:xfrm>
            <a:off x="8589764" y="2474655"/>
            <a:ext cx="288578" cy="1581532"/>
            <a:chOff x="10229224" y="0"/>
            <a:chExt cx="552988" cy="552988"/>
          </a:xfrm>
          <a:solidFill>
            <a:srgbClr val="2F528F"/>
          </a:solidFill>
        </p:grpSpPr>
        <p:sp>
          <p:nvSpPr>
            <p:cNvPr id="46" name="Arrow: Down 45">
              <a:extLst>
                <a:ext uri="{FF2B5EF4-FFF2-40B4-BE49-F238E27FC236}">
                  <a16:creationId xmlns:a16="http://schemas.microsoft.com/office/drawing/2014/main" id="{A1B16935-97E5-4BE0-AD74-22AB27891D18}"/>
                </a:ext>
              </a:extLst>
            </p:cNvPr>
            <p:cNvSpPr/>
            <p:nvPr/>
          </p:nvSpPr>
          <p:spPr>
            <a:xfrm>
              <a:off x="10229224" y="0"/>
              <a:ext cx="552988" cy="552988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  <a:ln>
              <a:solidFill>
                <a:srgbClr val="2F528F"/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7" name="Arrow: Down 4">
              <a:extLst>
                <a:ext uri="{FF2B5EF4-FFF2-40B4-BE49-F238E27FC236}">
                  <a16:creationId xmlns:a16="http://schemas.microsoft.com/office/drawing/2014/main" id="{B478A7FA-03BF-45F3-B415-104C2198C7B9}"/>
                </a:ext>
              </a:extLst>
            </p:cNvPr>
            <p:cNvSpPr txBox="1"/>
            <p:nvPr/>
          </p:nvSpPr>
          <p:spPr>
            <a:xfrm>
              <a:off x="10353646" y="0"/>
              <a:ext cx="304144" cy="416123"/>
            </a:xfrm>
            <a:prstGeom prst="rect">
              <a:avLst/>
            </a:prstGeom>
            <a:grpFill/>
            <a:ln>
              <a:solidFill>
                <a:srgbClr val="2F528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3020" tIns="33020" rIns="33020" bIns="33020" numCol="1" spcCol="1270" anchor="ctr" anchorCtr="0">
              <a:noAutofit/>
            </a:bodyPr>
            <a:lstStyle/>
            <a:p>
              <a:pPr marL="0" lvl="0" indent="0" algn="ctr" defTabSz="11557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he-IL" sz="26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2983194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6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6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 animBg="1"/>
      <p:bldP spid="16" grpId="1" animBg="1"/>
      <p:bldP spid="21" grpId="0" animBg="1"/>
      <p:bldP spid="21" grpId="1" animBg="1"/>
      <p:bldP spid="25" grpId="0" animBg="1"/>
      <p:bldP spid="25" grpId="1" animBg="1"/>
      <p:bldP spid="35" grpId="0" animBg="1"/>
      <p:bldP spid="3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One time and life time users</a:t>
            </a:r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79AFF6A-205B-4FF4-AFE3-EC9F698425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586" y="1198911"/>
            <a:ext cx="9438827" cy="488999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8C30AB-A6FC-4579-A030-FBABCFF42CB2}"/>
              </a:ext>
            </a:extLst>
          </p:cNvPr>
          <p:cNvSpPr/>
          <p:nvPr/>
        </p:nvSpPr>
        <p:spPr>
          <a:xfrm>
            <a:off x="4330699" y="1765300"/>
            <a:ext cx="1765300" cy="355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One time</a:t>
            </a:r>
            <a:endParaRPr lang="he-IL" sz="2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7F6912-02A8-40C3-8B7E-1A703227BD01}"/>
              </a:ext>
            </a:extLst>
          </p:cNvPr>
          <p:cNvSpPr/>
          <p:nvPr/>
        </p:nvSpPr>
        <p:spPr>
          <a:xfrm>
            <a:off x="7772399" y="1765300"/>
            <a:ext cx="1765300" cy="355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Life time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FF7ACF-0F67-4F86-99F3-E7DF366B5CB9}"/>
              </a:ext>
            </a:extLst>
          </p:cNvPr>
          <p:cNvSpPr/>
          <p:nvPr/>
        </p:nvSpPr>
        <p:spPr>
          <a:xfrm>
            <a:off x="7899399" y="1765300"/>
            <a:ext cx="1765300" cy="355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Life time</a:t>
            </a:r>
            <a:endParaRPr lang="he-IL" sz="2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FF8681-E3D0-4B56-9417-E9F06E40A2DF}"/>
              </a:ext>
            </a:extLst>
          </p:cNvPr>
          <p:cNvSpPr/>
          <p:nvPr/>
        </p:nvSpPr>
        <p:spPr>
          <a:xfrm>
            <a:off x="1803399" y="5303489"/>
            <a:ext cx="1676401" cy="355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Both</a:t>
            </a:r>
            <a:endParaRPr lang="he-IL" sz="2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B5E680-B7B3-43D0-AB42-2A2AACEA4E74}"/>
              </a:ext>
            </a:extLst>
          </p:cNvPr>
          <p:cNvSpPr/>
          <p:nvPr/>
        </p:nvSpPr>
        <p:spPr>
          <a:xfrm>
            <a:off x="1803398" y="4225208"/>
            <a:ext cx="1676401" cy="355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Implicit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778569-BE37-45AD-BAEB-10C2D8716B0A}"/>
              </a:ext>
            </a:extLst>
          </p:cNvPr>
          <p:cNvSpPr/>
          <p:nvPr/>
        </p:nvSpPr>
        <p:spPr>
          <a:xfrm>
            <a:off x="1803397" y="4209818"/>
            <a:ext cx="1676401" cy="355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Implicit</a:t>
            </a:r>
            <a:endParaRPr lang="he-IL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08BDB90-B22E-4311-ACE2-FE05B14DEC97}"/>
              </a:ext>
            </a:extLst>
          </p:cNvPr>
          <p:cNvSpPr/>
          <p:nvPr/>
        </p:nvSpPr>
        <p:spPr>
          <a:xfrm>
            <a:off x="1803396" y="3055337"/>
            <a:ext cx="1676401" cy="355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Explicit</a:t>
            </a:r>
            <a:endParaRPr lang="he-IL" sz="24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6D82B8C-E5E6-4711-A396-91B6765C6081}"/>
              </a:ext>
            </a:extLst>
          </p:cNvPr>
          <p:cNvSpPr/>
          <p:nvPr/>
        </p:nvSpPr>
        <p:spPr>
          <a:xfrm>
            <a:off x="1666875" y="1452563"/>
            <a:ext cx="1926431" cy="10358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C1BD90-7519-4C79-BE34-14F420737F3B}"/>
              </a:ext>
            </a:extLst>
          </p:cNvPr>
          <p:cNvSpPr/>
          <p:nvPr/>
        </p:nvSpPr>
        <p:spPr>
          <a:xfrm>
            <a:off x="3758023" y="5123799"/>
            <a:ext cx="3138964" cy="6254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Google’s search</a:t>
            </a:r>
            <a:endParaRPr lang="he-IL" b="1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7424A-45BC-4D4D-B7C0-7DB6AF62C0C8}"/>
              </a:ext>
            </a:extLst>
          </p:cNvPr>
          <p:cNvSpPr/>
          <p:nvPr/>
        </p:nvSpPr>
        <p:spPr>
          <a:xfrm>
            <a:off x="7373713" y="5123798"/>
            <a:ext cx="3138964" cy="6254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Facebook’s feed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4C46FF-A44A-4409-86F4-5FA224383268}"/>
              </a:ext>
            </a:extLst>
          </p:cNvPr>
          <p:cNvSpPr/>
          <p:nvPr/>
        </p:nvSpPr>
        <p:spPr>
          <a:xfrm>
            <a:off x="3758023" y="2848610"/>
            <a:ext cx="3138964" cy="6254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whatshouldireadnext.com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FA477B-556F-452E-9429-189363F09E4E}"/>
              </a:ext>
            </a:extLst>
          </p:cNvPr>
          <p:cNvSpPr/>
          <p:nvPr/>
        </p:nvSpPr>
        <p:spPr>
          <a:xfrm>
            <a:off x="7160450" y="3951758"/>
            <a:ext cx="3352227" cy="871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Youtube’s</a:t>
            </a:r>
            <a:r>
              <a:rPr lang="en-US" b="1" dirty="0">
                <a:solidFill>
                  <a:schemeClr val="tx1"/>
                </a:solidFill>
              </a:rPr>
              <a:t> recommended panel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ACC0196-98B2-4F1C-B9CC-ACA466D10431}"/>
              </a:ext>
            </a:extLst>
          </p:cNvPr>
          <p:cNvSpPr/>
          <p:nvPr/>
        </p:nvSpPr>
        <p:spPr>
          <a:xfrm>
            <a:off x="7195229" y="2686331"/>
            <a:ext cx="3282668" cy="871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Quora subject notification </a:t>
            </a:r>
          </a:p>
        </p:txBody>
      </p:sp>
    </p:spTree>
    <p:extLst>
      <p:ext uri="{BB962C8B-B14F-4D97-AF65-F5344CB8AC3E}">
        <p14:creationId xmlns:p14="http://schemas.microsoft.com/office/powerpoint/2010/main" val="4252068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1" y="572918"/>
            <a:ext cx="12191997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Google and Spotify: different life time learning approach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29AF1C-288A-4AA9-B247-EBD8DAE97F42}"/>
              </a:ext>
            </a:extLst>
          </p:cNvPr>
          <p:cNvCxnSpPr>
            <a:cxnSpLocks/>
          </p:cNvCxnSpPr>
          <p:nvPr/>
        </p:nvCxnSpPr>
        <p:spPr>
          <a:xfrm>
            <a:off x="754385" y="1938017"/>
            <a:ext cx="438837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400E3E-D278-40C2-B99B-EB91B48976E8}"/>
              </a:ext>
            </a:extLst>
          </p:cNvPr>
          <p:cNvCxnSpPr>
            <a:cxnSpLocks/>
          </p:cNvCxnSpPr>
          <p:nvPr/>
        </p:nvCxnSpPr>
        <p:spPr>
          <a:xfrm>
            <a:off x="7338060" y="1938017"/>
            <a:ext cx="398907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41DB88-44C1-45B0-8262-128E95884537}"/>
              </a:ext>
            </a:extLst>
          </p:cNvPr>
          <p:cNvCxnSpPr>
            <a:cxnSpLocks/>
          </p:cNvCxnSpPr>
          <p:nvPr/>
        </p:nvCxnSpPr>
        <p:spPr>
          <a:xfrm flipV="1">
            <a:off x="6096000" y="1244600"/>
            <a:ext cx="0" cy="502330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D45DFFB-3D68-4C03-8C7D-0902EB9FE65E}"/>
              </a:ext>
            </a:extLst>
          </p:cNvPr>
          <p:cNvSpPr/>
          <p:nvPr/>
        </p:nvSpPr>
        <p:spPr>
          <a:xfrm>
            <a:off x="754385" y="1491027"/>
            <a:ext cx="4388377" cy="3697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Google – linear profile matching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811266-A588-4878-8F89-DFF3F9EFABD3}"/>
              </a:ext>
            </a:extLst>
          </p:cNvPr>
          <p:cNvSpPr/>
          <p:nvPr/>
        </p:nvSpPr>
        <p:spPr>
          <a:xfrm>
            <a:off x="7307937" y="1496108"/>
            <a:ext cx="3989065" cy="4469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Spotify – cross listing</a:t>
            </a:r>
          </a:p>
        </p:txBody>
      </p:sp>
      <p:pic>
        <p:nvPicPr>
          <p:cNvPr id="26" name="Picture 25" descr="A close up of a logo&#10;&#10;Description generated with high confidence">
            <a:extLst>
              <a:ext uri="{FF2B5EF4-FFF2-40B4-BE49-F238E27FC236}">
                <a16:creationId xmlns:a16="http://schemas.microsoft.com/office/drawing/2014/main" id="{C84FE901-4299-4B05-A51D-D0F0AFEDE0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03" y="3646365"/>
            <a:ext cx="870890" cy="870890"/>
          </a:xfrm>
          <a:prstGeom prst="rect">
            <a:avLst/>
          </a:prstGeom>
        </p:spPr>
      </p:pic>
      <p:pic>
        <p:nvPicPr>
          <p:cNvPr id="28" name="Picture 2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63AA93C-EB19-4032-A0BD-AB3C2714E3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315" y="2289428"/>
            <a:ext cx="773426" cy="773426"/>
          </a:xfrm>
          <a:prstGeom prst="rect">
            <a:avLst/>
          </a:prstGeom>
        </p:spPr>
      </p:pic>
      <p:pic>
        <p:nvPicPr>
          <p:cNvPr id="30" name="Picture 2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16CFFAD-4A53-4304-9F29-D82D846395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764" y="3189101"/>
            <a:ext cx="914528" cy="914528"/>
          </a:xfrm>
          <a:prstGeom prst="rect">
            <a:avLst/>
          </a:prstGeom>
        </p:spPr>
      </p:pic>
      <p:pic>
        <p:nvPicPr>
          <p:cNvPr id="32" name="Picture 3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33CD96F-2BCB-468B-8322-CD8CFCBA91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315" y="5315173"/>
            <a:ext cx="707193" cy="707193"/>
          </a:xfrm>
          <a:prstGeom prst="rect">
            <a:avLst/>
          </a:prstGeom>
        </p:spPr>
      </p:pic>
      <p:pic>
        <p:nvPicPr>
          <p:cNvPr id="34" name="Picture 3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66E5909-6124-4B4F-BFF8-366738F462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764" y="4280716"/>
            <a:ext cx="857370" cy="85737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C7EE0CE-9B6E-4CA3-99A8-5134770054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484" y="2367782"/>
            <a:ext cx="958261" cy="958261"/>
          </a:xfrm>
          <a:prstGeom prst="rect">
            <a:avLst/>
          </a:prstGeom>
        </p:spPr>
      </p:pic>
      <p:pic>
        <p:nvPicPr>
          <p:cNvPr id="39" name="Picture 38" descr="A close up of a logo&#10;&#10;Description generated with high confidence">
            <a:extLst>
              <a:ext uri="{FF2B5EF4-FFF2-40B4-BE49-F238E27FC236}">
                <a16:creationId xmlns:a16="http://schemas.microsoft.com/office/drawing/2014/main" id="{75B55922-5542-4EFE-B7E1-CEE03E4FD9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239" y="2367098"/>
            <a:ext cx="958261" cy="958261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9646D7D-B711-4875-AFE3-880BBBD1C920}"/>
              </a:ext>
            </a:extLst>
          </p:cNvPr>
          <p:cNvCxnSpPr>
            <a:stCxn id="26" idx="3"/>
            <a:endCxn id="28" idx="1"/>
          </p:cNvCxnSpPr>
          <p:nvPr/>
        </p:nvCxnSpPr>
        <p:spPr>
          <a:xfrm flipV="1">
            <a:off x="1872493" y="2676141"/>
            <a:ext cx="2834822" cy="14056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C3D448F-D8BB-4B6C-95A4-1D446703EABF}"/>
              </a:ext>
            </a:extLst>
          </p:cNvPr>
          <p:cNvCxnSpPr>
            <a:cxnSpLocks/>
            <a:stCxn id="26" idx="3"/>
            <a:endCxn id="30" idx="1"/>
          </p:cNvCxnSpPr>
          <p:nvPr/>
        </p:nvCxnSpPr>
        <p:spPr>
          <a:xfrm flipV="1">
            <a:off x="1872493" y="3646365"/>
            <a:ext cx="2764271" cy="4354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CB71F08-B541-461C-84AD-6488830A4BFA}"/>
              </a:ext>
            </a:extLst>
          </p:cNvPr>
          <p:cNvCxnSpPr>
            <a:cxnSpLocks/>
            <a:stCxn id="26" idx="3"/>
            <a:endCxn id="34" idx="1"/>
          </p:cNvCxnSpPr>
          <p:nvPr/>
        </p:nvCxnSpPr>
        <p:spPr>
          <a:xfrm>
            <a:off x="1872493" y="4081810"/>
            <a:ext cx="2764271" cy="62759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3644E00-32A0-4A29-BFC3-C2CD01E08C31}"/>
              </a:ext>
            </a:extLst>
          </p:cNvPr>
          <p:cNvCxnSpPr>
            <a:cxnSpLocks/>
            <a:stCxn id="26" idx="3"/>
            <a:endCxn id="32" idx="1"/>
          </p:cNvCxnSpPr>
          <p:nvPr/>
        </p:nvCxnSpPr>
        <p:spPr>
          <a:xfrm>
            <a:off x="1872493" y="4081810"/>
            <a:ext cx="2834822" cy="15869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FCDCE59-49B3-4494-A3AA-DA79B106D334}"/>
              </a:ext>
            </a:extLst>
          </p:cNvPr>
          <p:cNvSpPr txBox="1"/>
          <p:nvPr/>
        </p:nvSpPr>
        <p:spPr>
          <a:xfrm rot="19924561">
            <a:off x="3100017" y="2850181"/>
            <a:ext cx="646331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/>
              <a:t>20%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DBE39F-2F68-444B-B766-EC01FACEAFAD}"/>
              </a:ext>
            </a:extLst>
          </p:cNvPr>
          <p:cNvSpPr txBox="1"/>
          <p:nvPr/>
        </p:nvSpPr>
        <p:spPr>
          <a:xfrm rot="21106263">
            <a:off x="3469621" y="3379027"/>
            <a:ext cx="646331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/>
              <a:t>40%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3F0A3E3-13F3-426B-AAD0-89F498F028A2}"/>
              </a:ext>
            </a:extLst>
          </p:cNvPr>
          <p:cNvSpPr txBox="1"/>
          <p:nvPr/>
        </p:nvSpPr>
        <p:spPr>
          <a:xfrm rot="253919">
            <a:off x="3431777" y="4139751"/>
            <a:ext cx="646331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/>
              <a:t>10%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D415E92-8CF9-44FD-9D43-7C5BA5BC16C3}"/>
              </a:ext>
            </a:extLst>
          </p:cNvPr>
          <p:cNvSpPr txBox="1"/>
          <p:nvPr/>
        </p:nvSpPr>
        <p:spPr>
          <a:xfrm rot="1501785">
            <a:off x="3514882" y="4789853"/>
            <a:ext cx="646331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/>
              <a:t>30%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2C4DA5D-3025-4D1B-B89E-57F4FF9D4BB2}"/>
              </a:ext>
            </a:extLst>
          </p:cNvPr>
          <p:cNvSpPr txBox="1"/>
          <p:nvPr/>
        </p:nvSpPr>
        <p:spPr>
          <a:xfrm>
            <a:off x="7134478" y="3532642"/>
            <a:ext cx="829073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Song A</a:t>
            </a:r>
            <a:endParaRPr lang="he-IL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709599D-3F7F-457E-AEF7-185CCB13AB8C}"/>
              </a:ext>
            </a:extLst>
          </p:cNvPr>
          <p:cNvSpPr txBox="1"/>
          <p:nvPr/>
        </p:nvSpPr>
        <p:spPr>
          <a:xfrm>
            <a:off x="7134478" y="4027879"/>
            <a:ext cx="829073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Song B</a:t>
            </a:r>
            <a:endParaRPr lang="he-IL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5AC483B-771F-479E-B741-B3D5D790B1F2}"/>
              </a:ext>
            </a:extLst>
          </p:cNvPr>
          <p:cNvSpPr txBox="1"/>
          <p:nvPr/>
        </p:nvSpPr>
        <p:spPr>
          <a:xfrm>
            <a:off x="7134478" y="4524735"/>
            <a:ext cx="82907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Song C</a:t>
            </a:r>
            <a:endParaRPr lang="he-IL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3146641-5070-48B0-AC03-4CA3CD210B50}"/>
              </a:ext>
            </a:extLst>
          </p:cNvPr>
          <p:cNvSpPr txBox="1"/>
          <p:nvPr/>
        </p:nvSpPr>
        <p:spPr>
          <a:xfrm>
            <a:off x="7134478" y="5021591"/>
            <a:ext cx="85382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Song D</a:t>
            </a:r>
            <a:endParaRPr lang="he-IL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570D221-BA88-47CE-A435-C9D6A6EE9E75}"/>
              </a:ext>
            </a:extLst>
          </p:cNvPr>
          <p:cNvSpPr txBox="1"/>
          <p:nvPr/>
        </p:nvSpPr>
        <p:spPr>
          <a:xfrm>
            <a:off x="10703970" y="4029498"/>
            <a:ext cx="829073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Song A</a:t>
            </a:r>
            <a:endParaRPr lang="he-IL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7A222E1-9D9D-4EB7-9DBA-DB1868BA2A24}"/>
              </a:ext>
            </a:extLst>
          </p:cNvPr>
          <p:cNvSpPr txBox="1"/>
          <p:nvPr/>
        </p:nvSpPr>
        <p:spPr>
          <a:xfrm>
            <a:off x="10703970" y="4524735"/>
            <a:ext cx="829073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Song B</a:t>
            </a:r>
            <a:endParaRPr lang="he-IL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B6114DC-62D5-4602-97EB-BF2F49D2B72A}"/>
              </a:ext>
            </a:extLst>
          </p:cNvPr>
          <p:cNvSpPr txBox="1"/>
          <p:nvPr/>
        </p:nvSpPr>
        <p:spPr>
          <a:xfrm>
            <a:off x="10703970" y="5021591"/>
            <a:ext cx="82907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Song C</a:t>
            </a:r>
            <a:endParaRPr lang="he-IL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CA669BA-2E59-4CCB-9F66-E41DFC8B986F}"/>
              </a:ext>
            </a:extLst>
          </p:cNvPr>
          <p:cNvSpPr txBox="1"/>
          <p:nvPr/>
        </p:nvSpPr>
        <p:spPr>
          <a:xfrm>
            <a:off x="10678895" y="3493104"/>
            <a:ext cx="85382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Song E</a:t>
            </a:r>
            <a:endParaRPr lang="he-IL" dirty="0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395592D-CC85-4652-A861-63987C2E974E}"/>
              </a:ext>
            </a:extLst>
          </p:cNvPr>
          <p:cNvCxnSpPr>
            <a:stCxn id="58" idx="3"/>
            <a:endCxn id="62" idx="1"/>
          </p:cNvCxnSpPr>
          <p:nvPr/>
        </p:nvCxnSpPr>
        <p:spPr>
          <a:xfrm>
            <a:off x="7963551" y="4212545"/>
            <a:ext cx="2740419" cy="496856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34F848C-3E79-43C2-B0F2-3B8ABAA4E8E2}"/>
              </a:ext>
            </a:extLst>
          </p:cNvPr>
          <p:cNvCxnSpPr>
            <a:cxnSpLocks/>
            <a:stCxn id="57" idx="3"/>
            <a:endCxn id="61" idx="1"/>
          </p:cNvCxnSpPr>
          <p:nvPr/>
        </p:nvCxnSpPr>
        <p:spPr>
          <a:xfrm>
            <a:off x="7963551" y="3717308"/>
            <a:ext cx="2740419" cy="496856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CA33894-F8B1-4DB6-993F-FB146B1213EF}"/>
              </a:ext>
            </a:extLst>
          </p:cNvPr>
          <p:cNvCxnSpPr>
            <a:cxnSpLocks/>
            <a:stCxn id="59" idx="3"/>
            <a:endCxn id="63" idx="1"/>
          </p:cNvCxnSpPr>
          <p:nvPr/>
        </p:nvCxnSpPr>
        <p:spPr>
          <a:xfrm>
            <a:off x="7963551" y="4709401"/>
            <a:ext cx="2740419" cy="496856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AD9563B4-8A68-4BE7-B1E6-8396FBBCFB5F}"/>
              </a:ext>
            </a:extLst>
          </p:cNvPr>
          <p:cNvSpPr txBox="1"/>
          <p:nvPr/>
        </p:nvSpPr>
        <p:spPr>
          <a:xfrm>
            <a:off x="7147503" y="5915750"/>
            <a:ext cx="85382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Song E</a:t>
            </a:r>
            <a:endParaRPr lang="he-IL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54E422-0FC8-4354-9CF9-DCB2817FEC22}"/>
              </a:ext>
            </a:extLst>
          </p:cNvPr>
          <p:cNvSpPr txBox="1"/>
          <p:nvPr/>
        </p:nvSpPr>
        <p:spPr>
          <a:xfrm>
            <a:off x="10690923" y="5875800"/>
            <a:ext cx="85382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Song D</a:t>
            </a:r>
            <a:endParaRPr lang="he-IL" dirty="0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750EDB2-155B-4EA1-BFBC-B3556E6FA128}"/>
              </a:ext>
            </a:extLst>
          </p:cNvPr>
          <p:cNvCxnSpPr>
            <a:cxnSpLocks/>
            <a:stCxn id="60" idx="2"/>
            <a:endCxn id="73" idx="0"/>
          </p:cNvCxnSpPr>
          <p:nvPr/>
        </p:nvCxnSpPr>
        <p:spPr>
          <a:xfrm>
            <a:off x="7561389" y="5390923"/>
            <a:ext cx="13025" cy="5248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5B7E1C7B-96F9-45BE-B23E-95D8ED24717E}"/>
              </a:ext>
            </a:extLst>
          </p:cNvPr>
          <p:cNvCxnSpPr>
            <a:cxnSpLocks/>
            <a:stCxn id="63" idx="2"/>
            <a:endCxn id="74" idx="0"/>
          </p:cNvCxnSpPr>
          <p:nvPr/>
        </p:nvCxnSpPr>
        <p:spPr>
          <a:xfrm flipH="1">
            <a:off x="11117834" y="5390923"/>
            <a:ext cx="673" cy="4848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97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75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75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5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8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1" dur="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51" grpId="0"/>
      <p:bldP spid="53" grpId="0"/>
      <p:bldP spid="54" grpId="0"/>
      <p:bldP spid="55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73" grpId="0"/>
      <p:bldP spid="7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based search: hypothesis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8758BF4-BA9F-412E-89B0-90F1E4B3A233}"/>
              </a:ext>
            </a:extLst>
          </p:cNvPr>
          <p:cNvSpPr/>
          <p:nvPr/>
        </p:nvSpPr>
        <p:spPr>
          <a:xfrm>
            <a:off x="673820" y="1967917"/>
            <a:ext cx="11042128" cy="88717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b="1" dirty="0">
                <a:solidFill>
                  <a:schemeClr val="tx1"/>
                </a:solidFill>
              </a:rPr>
              <a:t>Problem: </a:t>
            </a:r>
            <a:r>
              <a:rPr lang="en-US" sz="2300" dirty="0">
                <a:solidFill>
                  <a:schemeClr val="tx1"/>
                </a:solidFill>
              </a:rPr>
              <a:t>users tend to change context while reviewing some subject.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863A5F6-3B1C-4A03-9DDE-FE74E68F2A28}"/>
              </a:ext>
            </a:extLst>
          </p:cNvPr>
          <p:cNvSpPr/>
          <p:nvPr/>
        </p:nvSpPr>
        <p:spPr>
          <a:xfrm>
            <a:off x="662410" y="3074630"/>
            <a:ext cx="11042128" cy="7321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Hypothesis</a:t>
            </a:r>
            <a:r>
              <a:rPr lang="en-US" sz="2300" b="1" dirty="0">
                <a:solidFill>
                  <a:schemeClr val="tx1"/>
                </a:solidFill>
              </a:rPr>
              <a:t>: </a:t>
            </a:r>
            <a:r>
              <a:rPr lang="en-US" sz="2300" dirty="0">
                <a:solidFill>
                  <a:schemeClr val="tx1"/>
                </a:solidFill>
              </a:rPr>
              <a:t>if users </a:t>
            </a:r>
            <a:r>
              <a:rPr lang="en-US" sz="2300" u="sng" dirty="0">
                <a:solidFill>
                  <a:schemeClr val="tx1"/>
                </a:solidFill>
              </a:rPr>
              <a:t>explicitly</a:t>
            </a:r>
            <a:r>
              <a:rPr lang="en-US" sz="2300" dirty="0">
                <a:solidFill>
                  <a:schemeClr val="tx1"/>
                </a:solidFill>
              </a:rPr>
              <a:t> declare their context, it helps to understand their behavior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06B15AC-FD5E-44F7-9233-D48E66E7908E}"/>
              </a:ext>
            </a:extLst>
          </p:cNvPr>
          <p:cNvSpPr/>
          <p:nvPr/>
        </p:nvSpPr>
        <p:spPr>
          <a:xfrm>
            <a:off x="673820" y="4026320"/>
            <a:ext cx="11042128" cy="88717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sz="2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Execution</a:t>
            </a:r>
            <a:r>
              <a:rPr lang="en-US" sz="2300" b="1" dirty="0">
                <a:solidFill>
                  <a:schemeClr val="tx1"/>
                </a:solidFill>
              </a:rPr>
              <a:t>: </a:t>
            </a:r>
            <a:r>
              <a:rPr lang="en-US" sz="2300" dirty="0">
                <a:solidFill>
                  <a:schemeClr val="tx1"/>
                </a:solidFill>
              </a:rPr>
              <a:t>before searching, ask the user to declare which subject s/he interested in</a:t>
            </a:r>
          </a:p>
        </p:txBody>
      </p:sp>
    </p:spTree>
    <p:extLst>
      <p:ext uri="{BB962C8B-B14F-4D97-AF65-F5344CB8AC3E}">
        <p14:creationId xmlns:p14="http://schemas.microsoft.com/office/powerpoint/2010/main" val="4206046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7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based search: academic search engine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9009CAB-823B-414D-A044-44C3773D21D2}"/>
              </a:ext>
            </a:extLst>
          </p:cNvPr>
          <p:cNvSpPr/>
          <p:nvPr/>
        </p:nvSpPr>
        <p:spPr>
          <a:xfrm>
            <a:off x="796921" y="2154369"/>
            <a:ext cx="3071214" cy="1404118"/>
          </a:xfrm>
          <a:prstGeom prst="round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r>
              <a:rPr lang="en-US" sz="2000" dirty="0"/>
              <a:t>The user writes a query and declares on which project s/he works on</a:t>
            </a:r>
            <a:endParaRPr lang="he-IL" sz="2000" dirty="0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1FC4604A-EA51-40E5-8352-DCB6C15C378C}"/>
              </a:ext>
            </a:extLst>
          </p:cNvPr>
          <p:cNvSpPr/>
          <p:nvPr/>
        </p:nvSpPr>
        <p:spPr>
          <a:xfrm>
            <a:off x="3868135" y="2634499"/>
            <a:ext cx="692258" cy="446991"/>
          </a:xfrm>
          <a:prstGeom prst="rightArrow">
            <a:avLst>
              <a:gd name="adj1" fmla="val 34657"/>
              <a:gd name="adj2" fmla="val 60228"/>
            </a:avLst>
          </a:prstGeom>
          <a:solidFill>
            <a:srgbClr val="2F5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052047C-2C06-4021-9AAE-07EFD7D1C8E1}"/>
              </a:ext>
            </a:extLst>
          </p:cNvPr>
          <p:cNvSpPr/>
          <p:nvPr/>
        </p:nvSpPr>
        <p:spPr>
          <a:xfrm>
            <a:off x="4560393" y="2154369"/>
            <a:ext cx="3071214" cy="14041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/>
              <a:t>How similar is the new query comparing to previous queries in the same project</a:t>
            </a:r>
            <a:endParaRPr lang="he-IL" sz="20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265E90B-42D2-439D-96FA-7AB6CC7289F8}"/>
              </a:ext>
            </a:extLst>
          </p:cNvPr>
          <p:cNvSpPr/>
          <p:nvPr/>
        </p:nvSpPr>
        <p:spPr>
          <a:xfrm>
            <a:off x="8451501" y="2154369"/>
            <a:ext cx="3071214" cy="14041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/>
              <a:t>Score similarity of each new result compared  to previous relevant results in the same project</a:t>
            </a:r>
            <a:endParaRPr lang="he-IL" sz="2000" dirty="0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FF59C3D6-74A4-4261-864F-B366A2D816F2}"/>
              </a:ext>
            </a:extLst>
          </p:cNvPr>
          <p:cNvSpPr/>
          <p:nvPr/>
        </p:nvSpPr>
        <p:spPr>
          <a:xfrm>
            <a:off x="7631607" y="2762375"/>
            <a:ext cx="819894" cy="446991"/>
          </a:xfrm>
          <a:prstGeom prst="rightArrow">
            <a:avLst>
              <a:gd name="adj1" fmla="val 34657"/>
              <a:gd name="adj2" fmla="val 60228"/>
            </a:avLst>
          </a:prstGeom>
          <a:solidFill>
            <a:srgbClr val="2F5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3039027B-A82B-47B9-A494-A2641A596A0D}"/>
              </a:ext>
            </a:extLst>
          </p:cNvPr>
          <p:cNvSpPr/>
          <p:nvPr/>
        </p:nvSpPr>
        <p:spPr>
          <a:xfrm>
            <a:off x="11522715" y="2756874"/>
            <a:ext cx="997930" cy="446991"/>
          </a:xfrm>
          <a:prstGeom prst="rightArrow">
            <a:avLst>
              <a:gd name="adj1" fmla="val 34657"/>
              <a:gd name="adj2" fmla="val 60228"/>
            </a:avLst>
          </a:prstGeom>
          <a:solidFill>
            <a:srgbClr val="2F5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750107A-45FF-4A65-9711-E8C49B5EE2D0}"/>
              </a:ext>
            </a:extLst>
          </p:cNvPr>
          <p:cNvSpPr/>
          <p:nvPr/>
        </p:nvSpPr>
        <p:spPr>
          <a:xfrm>
            <a:off x="796921" y="4214701"/>
            <a:ext cx="3071214" cy="14041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/>
              <a:t>Remove results with a score below the mean of the new results</a:t>
            </a:r>
            <a:endParaRPr lang="he-IL" sz="2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1C4FD68-03AE-4717-A9A2-C5EF8E6644F5}"/>
              </a:ext>
            </a:extLst>
          </p:cNvPr>
          <p:cNvSpPr/>
          <p:nvPr/>
        </p:nvSpPr>
        <p:spPr>
          <a:xfrm>
            <a:off x="4560393" y="4214701"/>
            <a:ext cx="3071214" cy="1404118"/>
          </a:xfrm>
          <a:prstGeom prst="round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r>
              <a:rPr lang="en-US" sz="2000" dirty="0"/>
              <a:t>Present the results to the user from the highest score to the lowest one</a:t>
            </a:r>
            <a:endParaRPr lang="he-IL" sz="2000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B406768F-D124-4C86-9883-853479161D77}"/>
              </a:ext>
            </a:extLst>
          </p:cNvPr>
          <p:cNvSpPr/>
          <p:nvPr/>
        </p:nvSpPr>
        <p:spPr>
          <a:xfrm>
            <a:off x="3868135" y="4767113"/>
            <a:ext cx="692258" cy="446991"/>
          </a:xfrm>
          <a:prstGeom prst="rightArrow">
            <a:avLst>
              <a:gd name="adj1" fmla="val 34657"/>
              <a:gd name="adj2" fmla="val 60228"/>
            </a:avLst>
          </a:prstGeom>
          <a:solidFill>
            <a:srgbClr val="2F5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13F66585-12DD-4EA9-9C13-E008228BD506}"/>
              </a:ext>
            </a:extLst>
          </p:cNvPr>
          <p:cNvSpPr/>
          <p:nvPr/>
        </p:nvSpPr>
        <p:spPr>
          <a:xfrm>
            <a:off x="-86645" y="4767112"/>
            <a:ext cx="883566" cy="446991"/>
          </a:xfrm>
          <a:prstGeom prst="rightArrow">
            <a:avLst>
              <a:gd name="adj1" fmla="val 34657"/>
              <a:gd name="adj2" fmla="val 60228"/>
            </a:avLst>
          </a:prstGeom>
          <a:solidFill>
            <a:srgbClr val="2F5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3842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" grpId="0" animBg="1"/>
      <p:bldP spid="17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9" grpId="0" animBg="1"/>
      <p:bldP spid="3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88D9912D-D017-461D-A9C6-C54C87FD9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1" b="21289"/>
          <a:stretch/>
        </p:blipFill>
        <p:spPr>
          <a:xfrm>
            <a:off x="2195961" y="1370597"/>
            <a:ext cx="7804630" cy="46110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72B6793-AB29-430C-ACB7-67E0E6EADF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9494" y="1455311"/>
            <a:ext cx="7593012" cy="36306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Rivendell – academic search engine</a:t>
            </a:r>
          </a:p>
        </p:txBody>
      </p:sp>
      <p:pic>
        <p:nvPicPr>
          <p:cNvPr id="7" name="Picture 6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5724CE4E-7932-481E-AEE4-60E5E1E0D7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1" b="21289"/>
          <a:stretch/>
        </p:blipFill>
        <p:spPr>
          <a:xfrm>
            <a:off x="2191409" y="1370597"/>
            <a:ext cx="7864289" cy="461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0386E7-4392-442C-9726-9FF5580CDD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0476"/>
          <a:stretch/>
        </p:blipFill>
        <p:spPr>
          <a:xfrm>
            <a:off x="2303567" y="1435425"/>
            <a:ext cx="7649425" cy="36365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E05BDB-9A5B-4034-8845-C71D515EC5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97" t="1874"/>
          <a:stretch/>
        </p:blipFill>
        <p:spPr>
          <a:xfrm>
            <a:off x="8880902" y="2500568"/>
            <a:ext cx="1657332" cy="3481029"/>
          </a:xfrm>
          <a:prstGeom prst="roundRect">
            <a:avLst>
              <a:gd name="adj" fmla="val 16380"/>
            </a:avLst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55BC47-5FC1-431A-B7B9-A5AF00A505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69042" y="2746202"/>
            <a:ext cx="1481521" cy="2010636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2EC79D0-93CD-4E75-A435-79FE7E52B11C}"/>
              </a:ext>
            </a:extLst>
          </p:cNvPr>
          <p:cNvSpPr/>
          <p:nvPr/>
        </p:nvSpPr>
        <p:spPr>
          <a:xfrm>
            <a:off x="8969042" y="4701495"/>
            <a:ext cx="1481521" cy="1185314"/>
          </a:xfrm>
          <a:prstGeom prst="roundRect">
            <a:avLst>
              <a:gd name="adj" fmla="val 1410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4" name="Picture 13" descr="A close up of a logo&#10;&#10;Description generated with high confidence">
            <a:extLst>
              <a:ext uri="{FF2B5EF4-FFF2-40B4-BE49-F238E27FC236}">
                <a16:creationId xmlns:a16="http://schemas.microsoft.com/office/drawing/2014/main" id="{5C6FB3F7-FAF4-4635-948F-0A6ABE37D1D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430" y="3937339"/>
            <a:ext cx="446991" cy="44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63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96296E-6 L 0.07943 -2.96296E-6 C 0.11498 -2.96296E-6 0.15886 -0.09328 0.15886 -0.16852 L 0.15886 -0.3368 " pathEditMode="relative" rAng="0" ptsTypes="AAAA">
                                      <p:cBhvr>
                                        <p:cTn id="47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43" y="-1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0" dur="250" fill="hold"/>
                                        <p:tgtEl>
                                          <p:spTgt spid="1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750"/>
                            </p:stCondLst>
                            <p:childTnLst>
                              <p:par>
                                <p:cTn id="52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3" dur="25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88D9912D-D017-461D-A9C6-C54C87FD92C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1" b="21289"/>
          <a:stretch/>
        </p:blipFill>
        <p:spPr>
          <a:xfrm>
            <a:off x="1361570" y="1164857"/>
            <a:ext cx="9119739" cy="53879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F54E69-B35E-4E6E-A402-E111A8E814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8" y="6267908"/>
            <a:ext cx="446992" cy="446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3CA855-FBE5-4628-BE8B-FD4677821B27}"/>
              </a:ext>
            </a:extLst>
          </p:cNvPr>
          <p:cNvSpPr/>
          <p:nvPr/>
        </p:nvSpPr>
        <p:spPr>
          <a:xfrm>
            <a:off x="0" y="0"/>
            <a:ext cx="12192000" cy="222230"/>
          </a:xfrm>
          <a:prstGeom prst="rect">
            <a:avLst/>
          </a:prstGeom>
          <a:solidFill>
            <a:srgbClr val="1D9AD6"/>
          </a:solidFill>
          <a:ln>
            <a:solidFill>
              <a:srgbClr val="AFDE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36350-DC15-4160-B78A-89060578CC70}"/>
              </a:ext>
            </a:extLst>
          </p:cNvPr>
          <p:cNvSpPr/>
          <p:nvPr/>
        </p:nvSpPr>
        <p:spPr>
          <a:xfrm>
            <a:off x="563526" y="6267908"/>
            <a:ext cx="1041991" cy="446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1D9AD6"/>
                </a:solidFill>
              </a:rPr>
              <a:t>Slide 9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7B1B-437A-4754-A20B-AAD9871714DD}"/>
              </a:ext>
            </a:extLst>
          </p:cNvPr>
          <p:cNvSpPr/>
          <p:nvPr/>
        </p:nvSpPr>
        <p:spPr>
          <a:xfrm>
            <a:off x="0" y="572918"/>
            <a:ext cx="12192000" cy="4469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Rivendell – academic search engine</a:t>
            </a:r>
          </a:p>
        </p:txBody>
      </p:sp>
      <p:pic>
        <p:nvPicPr>
          <p:cNvPr id="2" name="nanoconf">
            <a:hlinkClick r:id="" action="ppaction://media"/>
            <a:extLst>
              <a:ext uri="{FF2B5EF4-FFF2-40B4-BE49-F238E27FC236}">
                <a16:creationId xmlns:a16="http://schemas.microsoft.com/office/drawing/2014/main" id="{52618D65-5E6F-4921-8D06-81038D4D4F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71319" y="1267338"/>
            <a:ext cx="8872064" cy="430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706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8178</TotalTime>
  <Words>1131</Words>
  <Application>Microsoft Office PowerPoint</Application>
  <PresentationFormat>Widescreen</PresentationFormat>
  <Paragraphs>187</Paragraphs>
  <Slides>19</Slides>
  <Notes>18</Notes>
  <HiddenSlides>1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381</cp:revision>
  <dcterms:created xsi:type="dcterms:W3CDTF">2018-10-14T16:43:42Z</dcterms:created>
  <dcterms:modified xsi:type="dcterms:W3CDTF">2019-02-17T15:58:17Z</dcterms:modified>
</cp:coreProperties>
</file>

<file path=docProps/thumbnail.jpeg>
</file>